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5"/>
  </p:notesMasterIdLst>
  <p:handoutMasterIdLst>
    <p:handoutMasterId r:id="rId146"/>
  </p:handoutMasterIdLst>
  <p:sldIdLst>
    <p:sldId id="256" r:id="rId2"/>
    <p:sldId id="257" r:id="rId3"/>
    <p:sldId id="271" r:id="rId4"/>
    <p:sldId id="272" r:id="rId5"/>
    <p:sldId id="270" r:id="rId6"/>
    <p:sldId id="273" r:id="rId7"/>
    <p:sldId id="267" r:id="rId8"/>
    <p:sldId id="284" r:id="rId9"/>
    <p:sldId id="274" r:id="rId10"/>
    <p:sldId id="276" r:id="rId11"/>
    <p:sldId id="275" r:id="rId12"/>
    <p:sldId id="277" r:id="rId13"/>
    <p:sldId id="278" r:id="rId14"/>
    <p:sldId id="279" r:id="rId15"/>
    <p:sldId id="280" r:id="rId16"/>
    <p:sldId id="281" r:id="rId17"/>
    <p:sldId id="282" r:id="rId18"/>
    <p:sldId id="283" r:id="rId19"/>
    <p:sldId id="285" r:id="rId20"/>
    <p:sldId id="286" r:id="rId21"/>
    <p:sldId id="287" r:id="rId22"/>
    <p:sldId id="288" r:id="rId23"/>
    <p:sldId id="289" r:id="rId24"/>
    <p:sldId id="304" r:id="rId25"/>
    <p:sldId id="290" r:id="rId26"/>
    <p:sldId id="291" r:id="rId27"/>
    <p:sldId id="307" r:id="rId28"/>
    <p:sldId id="309" r:id="rId29"/>
    <p:sldId id="308" r:id="rId30"/>
    <p:sldId id="292" r:id="rId31"/>
    <p:sldId id="311" r:id="rId32"/>
    <p:sldId id="312" r:id="rId33"/>
    <p:sldId id="314" r:id="rId34"/>
    <p:sldId id="315" r:id="rId35"/>
    <p:sldId id="316" r:id="rId36"/>
    <p:sldId id="317" r:id="rId37"/>
    <p:sldId id="313" r:id="rId38"/>
    <p:sldId id="318" r:id="rId39"/>
    <p:sldId id="319" r:id="rId40"/>
    <p:sldId id="320" r:id="rId41"/>
    <p:sldId id="321" r:id="rId42"/>
    <p:sldId id="322" r:id="rId43"/>
    <p:sldId id="323" r:id="rId44"/>
    <p:sldId id="324" r:id="rId45"/>
    <p:sldId id="325" r:id="rId46"/>
    <p:sldId id="298" r:id="rId47"/>
    <p:sldId id="299" r:id="rId48"/>
    <p:sldId id="326" r:id="rId49"/>
    <p:sldId id="327" r:id="rId50"/>
    <p:sldId id="328" r:id="rId51"/>
    <p:sldId id="337" r:id="rId52"/>
    <p:sldId id="335" r:id="rId53"/>
    <p:sldId id="329" r:id="rId54"/>
    <p:sldId id="339" r:id="rId55"/>
    <p:sldId id="338" r:id="rId56"/>
    <p:sldId id="330" r:id="rId57"/>
    <p:sldId id="340" r:id="rId58"/>
    <p:sldId id="331" r:id="rId59"/>
    <p:sldId id="332" r:id="rId60"/>
    <p:sldId id="334" r:id="rId61"/>
    <p:sldId id="341" r:id="rId62"/>
    <p:sldId id="378" r:id="rId63"/>
    <p:sldId id="372" r:id="rId64"/>
    <p:sldId id="379" r:id="rId65"/>
    <p:sldId id="380" r:id="rId66"/>
    <p:sldId id="381" r:id="rId67"/>
    <p:sldId id="382" r:id="rId68"/>
    <p:sldId id="383" r:id="rId69"/>
    <p:sldId id="373" r:id="rId70"/>
    <p:sldId id="377" r:id="rId71"/>
    <p:sldId id="375" r:id="rId72"/>
    <p:sldId id="374" r:id="rId73"/>
    <p:sldId id="301" r:id="rId74"/>
    <p:sldId id="303" r:id="rId75"/>
    <p:sldId id="305" r:id="rId76"/>
    <p:sldId id="306" r:id="rId77"/>
    <p:sldId id="342" r:id="rId78"/>
    <p:sldId id="343" r:id="rId79"/>
    <p:sldId id="344" r:id="rId80"/>
    <p:sldId id="345" r:id="rId81"/>
    <p:sldId id="371" r:id="rId82"/>
    <p:sldId id="300" r:id="rId83"/>
    <p:sldId id="346" r:id="rId84"/>
    <p:sldId id="398" r:id="rId85"/>
    <p:sldId id="399" r:id="rId86"/>
    <p:sldId id="400" r:id="rId87"/>
    <p:sldId id="402" r:id="rId88"/>
    <p:sldId id="403" r:id="rId89"/>
    <p:sldId id="347" r:id="rId90"/>
    <p:sldId id="348" r:id="rId91"/>
    <p:sldId id="349" r:id="rId92"/>
    <p:sldId id="350" r:id="rId93"/>
    <p:sldId id="351" r:id="rId94"/>
    <p:sldId id="352" r:id="rId95"/>
    <p:sldId id="353" r:id="rId96"/>
    <p:sldId id="354" r:id="rId97"/>
    <p:sldId id="355" r:id="rId98"/>
    <p:sldId id="356" r:id="rId99"/>
    <p:sldId id="357" r:id="rId100"/>
    <p:sldId id="358" r:id="rId101"/>
    <p:sldId id="359" r:id="rId102"/>
    <p:sldId id="360" r:id="rId103"/>
    <p:sldId id="361" r:id="rId104"/>
    <p:sldId id="362" r:id="rId105"/>
    <p:sldId id="368" r:id="rId106"/>
    <p:sldId id="366" r:id="rId107"/>
    <p:sldId id="367" r:id="rId108"/>
    <p:sldId id="363" r:id="rId109"/>
    <p:sldId id="370" r:id="rId110"/>
    <p:sldId id="369" r:id="rId111"/>
    <p:sldId id="364" r:id="rId112"/>
    <p:sldId id="365" r:id="rId113"/>
    <p:sldId id="384" r:id="rId114"/>
    <p:sldId id="385" r:id="rId115"/>
    <p:sldId id="386" r:id="rId116"/>
    <p:sldId id="387" r:id="rId117"/>
    <p:sldId id="388" r:id="rId118"/>
    <p:sldId id="391" r:id="rId119"/>
    <p:sldId id="392" r:id="rId120"/>
    <p:sldId id="395" r:id="rId121"/>
    <p:sldId id="396" r:id="rId122"/>
    <p:sldId id="393" r:id="rId123"/>
    <p:sldId id="394" r:id="rId124"/>
    <p:sldId id="397" r:id="rId125"/>
    <p:sldId id="389" r:id="rId126"/>
    <p:sldId id="390" r:id="rId127"/>
    <p:sldId id="404" r:id="rId128"/>
    <p:sldId id="405" r:id="rId129"/>
    <p:sldId id="420" r:id="rId130"/>
    <p:sldId id="418" r:id="rId131"/>
    <p:sldId id="417" r:id="rId132"/>
    <p:sldId id="419" r:id="rId133"/>
    <p:sldId id="408" r:id="rId134"/>
    <p:sldId id="409" r:id="rId135"/>
    <p:sldId id="416" r:id="rId136"/>
    <p:sldId id="406" r:id="rId137"/>
    <p:sldId id="410" r:id="rId138"/>
    <p:sldId id="411" r:id="rId139"/>
    <p:sldId id="412" r:id="rId140"/>
    <p:sldId id="407" r:id="rId141"/>
    <p:sldId id="413" r:id="rId142"/>
    <p:sldId id="414" r:id="rId143"/>
    <p:sldId id="415" r:id="rId144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Ethical Hacking Introduction" id="{4564EA38-0859-4C6E-A2F5-1F43E0A7E7FB}">
          <p14:sldIdLst>
            <p14:sldId id="256"/>
            <p14:sldId id="257"/>
            <p14:sldId id="271"/>
            <p14:sldId id="272"/>
            <p14:sldId id="270"/>
            <p14:sldId id="273"/>
            <p14:sldId id="267"/>
          </p14:sldIdLst>
        </p14:section>
        <p14:section name="RECONNAISANNCE" id="{0F7DBC3A-99A5-4F8B-81BB-BDB0C9A50305}">
          <p14:sldIdLst>
            <p14:sldId id="284"/>
            <p14:sldId id="274"/>
            <p14:sldId id="276"/>
            <p14:sldId id="275"/>
            <p14:sldId id="277"/>
            <p14:sldId id="278"/>
            <p14:sldId id="279"/>
            <p14:sldId id="280"/>
            <p14:sldId id="281"/>
            <p14:sldId id="282"/>
          </p14:sldIdLst>
        </p14:section>
        <p14:section name="Scanning" id="{9403EDBB-AD0C-4869-8810-371D2D27F22B}">
          <p14:sldIdLst>
            <p14:sldId id="283"/>
            <p14:sldId id="285"/>
            <p14:sldId id="286"/>
            <p14:sldId id="287"/>
            <p14:sldId id="288"/>
            <p14:sldId id="289"/>
            <p14:sldId id="304"/>
            <p14:sldId id="290"/>
            <p14:sldId id="291"/>
            <p14:sldId id="307"/>
            <p14:sldId id="309"/>
            <p14:sldId id="308"/>
            <p14:sldId id="292"/>
            <p14:sldId id="311"/>
            <p14:sldId id="312"/>
            <p14:sldId id="314"/>
            <p14:sldId id="315"/>
            <p14:sldId id="316"/>
            <p14:sldId id="317"/>
            <p14:sldId id="313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  <p14:sldId id="298"/>
          </p14:sldIdLst>
        </p14:section>
        <p14:section name="Enumeration" id="{2FF902B1-B7A5-4C41-BB59-E2FE34D5C057}">
          <p14:sldIdLst>
            <p14:sldId id="299"/>
            <p14:sldId id="326"/>
            <p14:sldId id="327"/>
            <p14:sldId id="328"/>
            <p14:sldId id="337"/>
            <p14:sldId id="335"/>
            <p14:sldId id="329"/>
            <p14:sldId id="339"/>
            <p14:sldId id="338"/>
            <p14:sldId id="330"/>
            <p14:sldId id="340"/>
            <p14:sldId id="331"/>
            <p14:sldId id="332"/>
          </p14:sldIdLst>
        </p14:section>
        <p14:section name="Sniffing" id="{6F6C18DF-E343-442A-8957-84655CC72FC6}">
          <p14:sldIdLst>
            <p14:sldId id="334"/>
            <p14:sldId id="341"/>
            <p14:sldId id="378"/>
            <p14:sldId id="372"/>
            <p14:sldId id="379"/>
            <p14:sldId id="380"/>
            <p14:sldId id="381"/>
            <p14:sldId id="382"/>
            <p14:sldId id="383"/>
            <p14:sldId id="373"/>
            <p14:sldId id="377"/>
            <p14:sldId id="375"/>
            <p14:sldId id="374"/>
          </p14:sldIdLst>
        </p14:section>
        <p14:section name="Denial of service" id="{E6E11EFF-11D0-4E4F-A62A-38395A613241}">
          <p14:sldIdLst>
            <p14:sldId id="301"/>
            <p14:sldId id="303"/>
            <p14:sldId id="305"/>
            <p14:sldId id="306"/>
            <p14:sldId id="342"/>
            <p14:sldId id="343"/>
            <p14:sldId id="344"/>
            <p14:sldId id="345"/>
            <p14:sldId id="371"/>
          </p14:sldIdLst>
        </p14:section>
        <p14:section name="Social Engineering" id="{2422E283-BB56-4149-B586-5DA8AC861AFB}">
          <p14:sldIdLst>
            <p14:sldId id="300"/>
            <p14:sldId id="346"/>
            <p14:sldId id="398"/>
            <p14:sldId id="399"/>
            <p14:sldId id="400"/>
            <p14:sldId id="402"/>
            <p14:sldId id="403"/>
          </p14:sldIdLst>
        </p14:section>
        <p14:section name="cryptography" id="{AE4F9EB0-9AB0-45BB-85FA-D09706859427}">
          <p14:sldIdLst>
            <p14:sldId id="347"/>
            <p14:sldId id="348"/>
            <p14:sldId id="349"/>
            <p14:sldId id="350"/>
            <p14:sldId id="351"/>
            <p14:sldId id="352"/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  <p14:sldId id="361"/>
            <p14:sldId id="362"/>
            <p14:sldId id="368"/>
            <p14:sldId id="366"/>
            <p14:sldId id="367"/>
            <p14:sldId id="363"/>
            <p14:sldId id="370"/>
            <p14:sldId id="369"/>
            <p14:sldId id="364"/>
            <p14:sldId id="365"/>
          </p14:sldIdLst>
        </p14:section>
        <p14:section name="Web Hacking" id="{465E3656-9403-497D-8F27-C198A86EB098}">
          <p14:sldIdLst>
            <p14:sldId id="384"/>
            <p14:sldId id="385"/>
            <p14:sldId id="386"/>
            <p14:sldId id="387"/>
            <p14:sldId id="388"/>
            <p14:sldId id="391"/>
            <p14:sldId id="392"/>
            <p14:sldId id="395"/>
            <p14:sldId id="396"/>
            <p14:sldId id="393"/>
            <p14:sldId id="394"/>
            <p14:sldId id="397"/>
            <p14:sldId id="389"/>
            <p14:sldId id="390"/>
          </p14:sldIdLst>
        </p14:section>
        <p14:section name="IDS / IPS" id="{680DA031-C29A-414F-BCDA-C05C22FC03D1}">
          <p14:sldIdLst>
            <p14:sldId id="404"/>
            <p14:sldId id="405"/>
            <p14:sldId id="420"/>
            <p14:sldId id="418"/>
            <p14:sldId id="417"/>
            <p14:sldId id="419"/>
            <p14:sldId id="408"/>
            <p14:sldId id="409"/>
            <p14:sldId id="416"/>
            <p14:sldId id="406"/>
            <p14:sldId id="410"/>
            <p14:sldId id="411"/>
            <p14:sldId id="412"/>
            <p14:sldId id="407"/>
            <p14:sldId id="413"/>
            <p14:sldId id="414"/>
            <p14:sldId id="415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EC20E35-A176-4012-BC5E-935CFFF8708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1769" autoAdjust="0"/>
  </p:normalViewPr>
  <p:slideViewPr>
    <p:cSldViewPr snapToGrid="0">
      <p:cViewPr varScale="1">
        <p:scale>
          <a:sx n="79" d="100"/>
          <a:sy n="79" d="100"/>
        </p:scale>
        <p:origin x="126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52" d="100"/>
          <a:sy n="52" d="100"/>
        </p:scale>
        <p:origin x="2664" y="3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theme" Target="theme/theme1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134" Type="http://schemas.openxmlformats.org/officeDocument/2006/relationships/slide" Target="slides/slide133.xml"/><Relationship Id="rId139" Type="http://schemas.openxmlformats.org/officeDocument/2006/relationships/slide" Target="slides/slide138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50" Type="http://schemas.openxmlformats.org/officeDocument/2006/relationships/tableStyles" Target="tableStyles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slide" Target="slides/slide123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5/26/2019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5.png>
</file>

<file path=ppt/media/image2.png>
</file>

<file path=ppt/media/image30.png>
</file>

<file path=ppt/media/image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5/26/2019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781450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F2A70B-78F2-4DCF-B53B-C990D2FAFB8A}" type="slidenum">
              <a:rPr lang="en-IN" smtClean="0"/>
              <a:t>96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18312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6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7" name="line" descr="Line graphic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 marL="1261872" indent="0">
              <a:buNone/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dirty="0"/>
              <a:t>Click to edit Master text styles</a:t>
            </a:r>
          </a:p>
          <a:p>
            <a:pPr lvl="1"/>
            <a:r>
              <a:rPr dirty="0"/>
              <a:t>Second level</a:t>
            </a:r>
          </a:p>
          <a:p>
            <a:pPr lvl="2"/>
            <a:r>
              <a:rPr dirty="0"/>
              <a:t>Third level</a:t>
            </a:r>
          </a:p>
          <a:p>
            <a:pPr lvl="3"/>
            <a:r>
              <a:rPr dirty="0"/>
              <a:t>Fourth level</a:t>
            </a:r>
          </a:p>
          <a:p>
            <a:pPr lvl="4"/>
            <a:r>
              <a:rPr dirty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7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255" name="line" descr="Line graphic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8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60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156" name="line" descr="Line graphic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grpSp>
        <p:nvGrpSpPr>
          <p:cNvPr id="615" name="frame" descr="Box graphic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grpSp>
        <p:nvGrpSpPr>
          <p:cNvPr id="614" name="frame" descr="Box graphic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5/26/2019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 smtClean="0"/>
              <a:pPr/>
              <a:t>5/26/2019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MSIPCMContentMarking" descr="{&quot;HashCode&quot;:-517929731,&quot;Placement&quot;:&quot;Footer&quot;}">
            <a:extLst>
              <a:ext uri="{FF2B5EF4-FFF2-40B4-BE49-F238E27FC236}">
                <a16:creationId xmlns:a16="http://schemas.microsoft.com/office/drawing/2014/main" id="{0FEEEA3A-9F38-4465-90A5-9FB3B3533887}"/>
              </a:ext>
            </a:extLst>
          </p:cNvPr>
          <p:cNvSpPr txBox="1"/>
          <p:nvPr userDrawn="1"/>
        </p:nvSpPr>
        <p:spPr>
          <a:xfrm>
            <a:off x="5546191" y="6595656"/>
            <a:ext cx="1096443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000">
                <a:solidFill>
                  <a:srgbClr val="737373"/>
                </a:solidFill>
                <a:latin typeface="Calibri" panose="020F0502020204030204" pitchFamily="34" charset="0"/>
              </a:rPr>
              <a:t>Juniper Internal</a:t>
            </a:r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hyperlink" Target="https://blackarch.org/crypto.html" TargetMode="External"/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archive.org/web/" TargetMode="External"/><Relationship Id="rId2" Type="http://schemas.openxmlformats.org/officeDocument/2006/relationships/hyperlink" Target="https://web.archive.org/" TargetMode="Externa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boul3la/Sublist3r" TargetMode="Externa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hodan.io/" TargetMode="External"/><Relationship Id="rId2" Type="http://schemas.openxmlformats.org/officeDocument/2006/relationships/hyperlink" Target="https://censys.io/" TargetMode="External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target.com/nmap-cheatsheet-a-quick-reference-guide/" TargetMode="External"/><Relationship Id="rId2" Type="http://schemas.openxmlformats.org/officeDocument/2006/relationships/hyperlink" Target="https://www.stationx.net/nmap-cheat-sheet/" TargetMode="Externa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blogs.sans.org/pen-testing/files/2013/10/NmapCheatSheetv1.1.pdf" TargetMode="Externa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XOSs9X98lk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ux.org/threads/nmap-scanning-%E2%80%93-idle-scan.11831/" TargetMode="External"/><Relationship Id="rId2" Type="http://schemas.openxmlformats.org/officeDocument/2006/relationships/hyperlink" Target="https://www.youtube.com/watch?v=hgbsvN3F6k4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://mirror.thelifeofkenneth.com/sites/qt.vidyagam.es/library/Kali%20Linux/Kali%20Linux%20Network%20Scanning%20Cookbook/Kali%20Linux%20Network%20Scanning%20Cookbook%20-%20Justin%20Hutchens.pdf" TargetMode="External"/><Relationship Id="rId2" Type="http://schemas.openxmlformats.org/officeDocument/2006/relationships/hyperlink" Target="https://medium.com/@PrakhashS/concepts-behind-network-scanning-using-nmap-598df2a72ab9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ighon.coffee/blog/nmap-cheat-sheet/" TargetMode="External"/><Relationship Id="rId4" Type="http://schemas.openxmlformats.org/officeDocument/2006/relationships/hyperlink" Target="https://nmap.org/bennieston-tutorial/" TargetMode="Externa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nmap.org/book/man-bypass-firewalls-ids.html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TSGscjDbYgo" TargetMode="Externa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hyperlink" Target="file:///\\computer_name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nageengine.com/network-monitoring/what-is-snmp.html" TargetMode="Externa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hyperlink" Target="https://highon.coffee/blog/penetration-testing-tools-cheat-sheet/#snmp-enumeration-tools" TargetMode="External"/><Relationship Id="rId2" Type="http://schemas.openxmlformats.org/officeDocument/2006/relationships/hyperlink" Target="https://tools.kali.org/information-gathering/snmp-check" TargetMode="Externa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hyperlink" Target="http://pentestmonkey.net/tools/user-enumeration/smtp-user-enum" TargetMode="Externa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hyperlink" Target="https://tots.1o24.org/how-to-check-if-promiscuous-mode-is-enabled-on-network-interface-in-linux/" TargetMode="Externa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hackertarget.com/wireshark-tutorial-and-cheat-sheet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hyperlink" Target="https://pdfs.semanticscholar.org/a276/00d2c0619bcdc7e1d6e13103ff8aaa390144.pdf" TargetMode="External"/><Relationship Id="rId2" Type="http://schemas.openxmlformats.org/officeDocument/2006/relationships/hyperlink" Target="https://www.cloudflare.com/learning/ddos/what-is-a-ddos-attack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sites.google.com/a/pccare.vn/it/security-pages/dos-attacks-and-countermeasures" TargetMode="Externa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6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5820" y="2924944"/>
            <a:ext cx="10945216" cy="1647056"/>
          </a:xfrm>
        </p:spPr>
        <p:txBody>
          <a:bodyPr/>
          <a:lstStyle/>
          <a:p>
            <a:r>
              <a:rPr lang="en-US" dirty="0"/>
              <a:t>Ethical Hacking Training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Recon [Reconnaissance]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Active</a:t>
            </a:r>
            <a:r>
              <a:rPr lang="en-IN" dirty="0"/>
              <a:t> </a:t>
            </a:r>
          </a:p>
          <a:p>
            <a:r>
              <a:rPr lang="en-IN" dirty="0"/>
              <a:t> interacting with target, to collecting the information</a:t>
            </a:r>
          </a:p>
          <a:p>
            <a:pPr lvl="1"/>
            <a:r>
              <a:rPr lang="en-IN" dirty="0"/>
              <a:t>Ex: port scanning, ping </a:t>
            </a:r>
          </a:p>
          <a:p>
            <a:r>
              <a:rPr lang="en-IN" dirty="0">
                <a:solidFill>
                  <a:srgbClr val="FF0000"/>
                </a:solidFill>
              </a:rPr>
              <a:t>Passive</a:t>
            </a:r>
          </a:p>
          <a:p>
            <a:pPr lvl="1"/>
            <a:r>
              <a:rPr lang="en-IN" dirty="0"/>
              <a:t>Without interaction, to collecting the information about target.</a:t>
            </a:r>
          </a:p>
          <a:p>
            <a:pPr lvl="1"/>
            <a:r>
              <a:rPr lang="en-IN" dirty="0"/>
              <a:t>Ex: job site, search engine, social networks</a:t>
            </a:r>
          </a:p>
        </p:txBody>
      </p:sp>
    </p:spTree>
    <p:extLst>
      <p:ext uri="{BB962C8B-B14F-4D97-AF65-F5344CB8AC3E}">
        <p14:creationId xmlns:p14="http://schemas.microsoft.com/office/powerpoint/2010/main" val="2486024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Public Key Instructure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Set of hardware,software,people policies and procedures required to create, manage,distribute,use,store and revoke digital certificates.</a:t>
            </a:r>
          </a:p>
          <a:p>
            <a:r>
              <a:rPr lang="en-IN" dirty="0"/>
              <a:t>Components:</a:t>
            </a:r>
          </a:p>
          <a:p>
            <a:pPr lvl="1"/>
            <a:r>
              <a:rPr lang="en-IN" dirty="0"/>
              <a:t>Certificate management system</a:t>
            </a:r>
          </a:p>
          <a:p>
            <a:pPr lvl="1"/>
            <a:r>
              <a:rPr lang="en-IN" dirty="0"/>
              <a:t>Digital certificates</a:t>
            </a:r>
          </a:p>
          <a:p>
            <a:pPr lvl="1"/>
            <a:r>
              <a:rPr lang="en-IN" dirty="0"/>
              <a:t>Validation authority </a:t>
            </a:r>
          </a:p>
          <a:p>
            <a:pPr lvl="1"/>
            <a:r>
              <a:rPr lang="en-IN" dirty="0"/>
              <a:t>Certificate authority </a:t>
            </a:r>
          </a:p>
          <a:p>
            <a:pPr lvl="1"/>
            <a:r>
              <a:rPr lang="en-IN" dirty="0"/>
              <a:t>End user</a:t>
            </a:r>
          </a:p>
          <a:p>
            <a:pPr lvl="1"/>
            <a:r>
              <a:rPr lang="en-IN" dirty="0"/>
              <a:t>Registration Authority </a:t>
            </a:r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9789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PKI Working Model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3036" y="1712258"/>
            <a:ext cx="10874188" cy="4769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898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Certificate Authority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Comodo</a:t>
            </a:r>
            <a:r>
              <a:rPr lang="en-IN" dirty="0"/>
              <a:t> </a:t>
            </a:r>
          </a:p>
          <a:p>
            <a:r>
              <a:rPr lang="en-IN" dirty="0"/>
              <a:t>Symantec</a:t>
            </a:r>
          </a:p>
          <a:p>
            <a:r>
              <a:rPr lang="en-IN" dirty="0"/>
              <a:t>Entrust</a:t>
            </a:r>
          </a:p>
          <a:p>
            <a:r>
              <a:rPr lang="en-IN" dirty="0"/>
              <a:t>Thawte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34242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Signed vs self certificate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501" y="1997208"/>
            <a:ext cx="10219764" cy="4149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7729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Email Encryption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588" y="1830749"/>
            <a:ext cx="11268636" cy="47064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95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PGP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1158" y="1743471"/>
            <a:ext cx="11403105" cy="467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24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30" y="1766047"/>
            <a:ext cx="11223812" cy="4885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17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TLS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6165" y="1891553"/>
            <a:ext cx="11304493" cy="46257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0750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Disk Encryption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8918" y="1864660"/>
            <a:ext cx="10847294" cy="4769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365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Symentec</a:t>
            </a:r>
            <a:r>
              <a:rPr lang="en-IN" dirty="0"/>
              <a:t> disk encryption</a:t>
            </a:r>
          </a:p>
          <a:p>
            <a:r>
              <a:rPr lang="en-IN" dirty="0"/>
              <a:t>Full disk encryption </a:t>
            </a:r>
          </a:p>
        </p:txBody>
      </p:sp>
    </p:spTree>
    <p:extLst>
      <p:ext uri="{BB962C8B-B14F-4D97-AF65-F5344CB8AC3E}">
        <p14:creationId xmlns:p14="http://schemas.microsoft.com/office/powerpoint/2010/main" val="25219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IP Address &amp; DNS information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Whois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IN" dirty="0"/>
              <a:t>Find out the target IP address and DNS information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Open source tool:</a:t>
            </a:r>
          </a:p>
          <a:p>
            <a:pPr marL="0" indent="0">
              <a:buNone/>
            </a:pPr>
            <a:r>
              <a:rPr lang="en-IN" dirty="0" err="1"/>
              <a:t>dnsenum</a:t>
            </a:r>
            <a:r>
              <a:rPr lang="en-IN" dirty="0"/>
              <a:t>  [ preinstalled in kali ]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Tool: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 err="1"/>
              <a:t>whois</a:t>
            </a:r>
            <a:endParaRPr lang="en-IN" dirty="0"/>
          </a:p>
          <a:p>
            <a:pPr lvl="1">
              <a:buFont typeface="Wingdings" panose="05000000000000000000" pitchFamily="2" charset="2"/>
              <a:buChar char="Ø"/>
            </a:pPr>
            <a:r>
              <a:rPr lang="en-IN" dirty="0"/>
              <a:t>Ping utility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73861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Cryptography Toolkit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OpenSSL </a:t>
            </a:r>
          </a:p>
          <a:p>
            <a:r>
              <a:rPr lang="en-IN" dirty="0" err="1"/>
              <a:t>Keyczar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89557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Cryptography attacks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Cipher text only attacks</a:t>
            </a:r>
          </a:p>
          <a:p>
            <a:pPr lvl="1"/>
            <a:r>
              <a:rPr lang="en-IN" dirty="0"/>
              <a:t>Finding the plain text from set of cipher texts </a:t>
            </a:r>
          </a:p>
          <a:p>
            <a:r>
              <a:rPr lang="en-IN" b="1" dirty="0"/>
              <a:t>Known Plaintext Attack</a:t>
            </a:r>
          </a:p>
          <a:p>
            <a:r>
              <a:rPr lang="en-IN" b="1" dirty="0"/>
              <a:t>Chosen Plaintext Attack</a:t>
            </a:r>
          </a:p>
          <a:p>
            <a:r>
              <a:rPr lang="en-IN" b="1" dirty="0"/>
              <a:t>Dictionary Attack</a:t>
            </a:r>
            <a:r>
              <a:rPr lang="en-IN" dirty="0"/>
              <a:t> </a:t>
            </a:r>
          </a:p>
          <a:p>
            <a:r>
              <a:rPr lang="en-IN" b="1" dirty="0"/>
              <a:t>Brute Force Attack</a:t>
            </a:r>
          </a:p>
          <a:p>
            <a:r>
              <a:rPr lang="en-IN" b="1" dirty="0"/>
              <a:t>Man in Middle Attack</a:t>
            </a:r>
          </a:p>
        </p:txBody>
      </p:sp>
    </p:spTree>
    <p:extLst>
      <p:ext uri="{BB962C8B-B14F-4D97-AF65-F5344CB8AC3E}">
        <p14:creationId xmlns:p14="http://schemas.microsoft.com/office/powerpoint/2010/main" val="1497114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Cryptanalysis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https://blackarch.org/crypto.html</a:t>
            </a: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37743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Web Hacking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23133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Agenda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Web hacking Intro</a:t>
            </a:r>
          </a:p>
          <a:p>
            <a:r>
              <a:rPr lang="en-IN" dirty="0"/>
              <a:t>How web works</a:t>
            </a:r>
          </a:p>
          <a:p>
            <a:r>
              <a:rPr lang="en-IN" dirty="0"/>
              <a:t>Web threats</a:t>
            </a:r>
          </a:p>
          <a:p>
            <a:r>
              <a:rPr lang="en-IN" dirty="0"/>
              <a:t>Web hacking methodologies </a:t>
            </a:r>
          </a:p>
          <a:p>
            <a:r>
              <a:rPr lang="en-IN" dirty="0"/>
              <a:t>Web hacking tools</a:t>
            </a:r>
          </a:p>
          <a:p>
            <a:r>
              <a:rPr lang="en-IN" dirty="0"/>
              <a:t>countermeasures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04821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Hacking Intro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Web or web apps are accessible via internet. </a:t>
            </a:r>
          </a:p>
          <a:p>
            <a:r>
              <a:rPr lang="en-IN" dirty="0"/>
              <a:t>Web threats are able to compromise the web apps, system and networks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9227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web works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600" y="1775013"/>
            <a:ext cx="11196918" cy="4921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3129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threats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Web Threats</a:t>
            </a:r>
            <a:r>
              <a:rPr lang="en-US" dirty="0"/>
              <a:t>. </a:t>
            </a:r>
            <a:r>
              <a:rPr lang="en-US" b="1" dirty="0"/>
              <a:t>Web</a:t>
            </a:r>
            <a:r>
              <a:rPr lang="en-US" dirty="0"/>
              <a:t>-based </a:t>
            </a:r>
            <a:r>
              <a:rPr lang="en-US" b="1" dirty="0"/>
              <a:t>threats</a:t>
            </a:r>
            <a:r>
              <a:rPr lang="en-US" dirty="0"/>
              <a:t> – or online </a:t>
            </a:r>
            <a:r>
              <a:rPr lang="en-US" b="1" dirty="0"/>
              <a:t>threats</a:t>
            </a:r>
            <a:r>
              <a:rPr lang="en-US" dirty="0"/>
              <a:t> – are malware programs that can target you when you're using the </a:t>
            </a:r>
            <a:r>
              <a:rPr lang="en-US" b="1" dirty="0"/>
              <a:t>Internet</a:t>
            </a:r>
            <a:r>
              <a:rPr lang="en-US" dirty="0"/>
              <a:t>.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5810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Command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execution</a:t>
            </a:r>
            <a:r>
              <a:rPr lang="en-US" dirty="0"/>
              <a:t> of arbitrary </a:t>
            </a:r>
            <a:r>
              <a:rPr lang="en-US" b="1" dirty="0"/>
              <a:t>commands</a:t>
            </a:r>
            <a:r>
              <a:rPr lang="en-US" dirty="0"/>
              <a:t> on the host operating system via a vulnerable application</a:t>
            </a:r>
          </a:p>
          <a:p>
            <a:r>
              <a:rPr lang="en-IN" dirty="0"/>
              <a:t>Attacking vector:</a:t>
            </a:r>
          </a:p>
          <a:p>
            <a:pPr lvl="1"/>
            <a:r>
              <a:rPr lang="en-IN" dirty="0"/>
              <a:t>Where the input directly interaction with web server host.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555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SQL Injection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41870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Google Dorks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405780" y="1916832"/>
            <a:ext cx="3846721" cy="422749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Available: </a:t>
            </a:r>
            <a:r>
              <a:rPr lang="en-US" sz="2800" dirty="0"/>
              <a:t>https://www.exploit-db.com/google-hacking-database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726260" y="1916832"/>
            <a:ext cx="6984776" cy="4608512"/>
          </a:xfrm>
        </p:spPr>
        <p:txBody>
          <a:bodyPr>
            <a:normAutofit/>
          </a:bodyPr>
          <a:lstStyle/>
          <a:p>
            <a:r>
              <a:rPr lang="en-US" dirty="0"/>
              <a:t>search string that uses advanced search operators to find information</a:t>
            </a:r>
          </a:p>
          <a:p>
            <a:pPr marL="0" indent="0">
              <a:buNone/>
            </a:pPr>
            <a:r>
              <a:rPr lang="en-US" dirty="0">
                <a:solidFill>
                  <a:srgbClr val="00B0F0"/>
                </a:solidFill>
              </a:rPr>
              <a:t>Sample query</a:t>
            </a:r>
            <a:r>
              <a:rPr lang="en-US" dirty="0"/>
              <a:t>: </a:t>
            </a:r>
          </a:p>
          <a:p>
            <a:pPr marL="0" indent="0">
              <a:buNone/>
            </a:pPr>
            <a:r>
              <a:rPr lang="en-US" dirty="0" err="1"/>
              <a:t>Intext</a:t>
            </a:r>
            <a:r>
              <a:rPr lang="en-US" dirty="0"/>
              <a:t>:”index of /”</a:t>
            </a:r>
          </a:p>
          <a:p>
            <a:pPr marL="0" indent="0">
              <a:buNone/>
            </a:pPr>
            <a:r>
              <a:rPr lang="en-US" dirty="0" err="1"/>
              <a:t>Inurl:admin</a:t>
            </a:r>
            <a:endParaRPr lang="en-US" dirty="0"/>
          </a:p>
          <a:p>
            <a:pPr marL="0" indent="0">
              <a:buNone/>
            </a:pPr>
            <a:r>
              <a:rPr lang="en-US" dirty="0" err="1"/>
              <a:t>Site:google.com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Ext:*.pdf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9011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File Inclusion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trick the web application into exposing or running files on the web server</a:t>
            </a:r>
          </a:p>
          <a:p>
            <a:r>
              <a:rPr lang="en-US" dirty="0"/>
              <a:t>An LFI attack may lead to information disclosure, remote code execution</a:t>
            </a:r>
          </a:p>
          <a:p>
            <a:endParaRPr lang="en-US" dirty="0"/>
          </a:p>
          <a:p>
            <a:r>
              <a:rPr lang="en-US" dirty="0"/>
              <a:t>Attack vector:</a:t>
            </a:r>
          </a:p>
          <a:p>
            <a:pPr lvl="1"/>
            <a:r>
              <a:rPr lang="en-US" dirty="0"/>
              <a:t>Parameter which used to upload/inject a file from user</a:t>
            </a:r>
          </a:p>
        </p:txBody>
      </p:sp>
    </p:spTree>
    <p:extLst>
      <p:ext uri="{BB962C8B-B14F-4D97-AF65-F5344CB8AC3E}">
        <p14:creationId xmlns:p14="http://schemas.microsoft.com/office/powerpoint/2010/main" val="722642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Malicious file Upload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Similar to file inclusion </a:t>
            </a:r>
          </a:p>
          <a:p>
            <a:r>
              <a:rPr lang="en-IN" dirty="0"/>
              <a:t>Able to create a backdoor for host machine of web app and will do more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2336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XSS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56979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CSRF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361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Session Hijacking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Cookie is enough to do all malpractice activities </a:t>
            </a:r>
          </a:p>
          <a:p>
            <a:pPr algn="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68258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Hacking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Burp suite </a:t>
            </a:r>
          </a:p>
          <a:p>
            <a:r>
              <a:rPr lang="en-IN" dirty="0"/>
              <a:t>Open source tools</a:t>
            </a:r>
          </a:p>
          <a:p>
            <a:r>
              <a:rPr lang="en-IN" dirty="0" err="1"/>
              <a:t>Owasp</a:t>
            </a:r>
            <a:r>
              <a:rPr lang="en-IN" dirty="0"/>
              <a:t>-zap</a:t>
            </a:r>
          </a:p>
          <a:p>
            <a:r>
              <a:rPr lang="en-IN" dirty="0" err="1"/>
              <a:t>Sqlimap</a:t>
            </a:r>
            <a:endParaRPr lang="en-IN" dirty="0"/>
          </a:p>
          <a:p>
            <a:r>
              <a:rPr lang="en-IN" dirty="0" err="1"/>
              <a:t>Knoxss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34104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6642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48594C5-9F79-4622-A9C3-E1171502ED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Evading IDS/IPS, Firewalls &amp; Honeypots 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DCD0A82D-8D5D-42E0-AA5E-38984882177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1997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1B710-E841-4913-8536-F38D7DF8D7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IDS [ Intrusion Detection System 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306B4-FBB6-45E2-845A-8701063221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 combination of hardware and software that monitors and collects system and network information and analyzes it to determine if an </a:t>
            </a:r>
            <a:r>
              <a:rPr lang="en-US" dirty="0">
                <a:solidFill>
                  <a:srgbClr val="FF0000"/>
                </a:solidFill>
              </a:rPr>
              <a:t>attack or an intrusion has occurred</a:t>
            </a:r>
            <a:r>
              <a:rPr lang="en-US" dirty="0"/>
              <a:t>.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Some ID Systems can automatically respond to an intrusion.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Two types of IDS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HOST BASED 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-US" dirty="0"/>
              <a:t>NETWORK BASED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Rule based appliance </a:t>
            </a:r>
          </a:p>
          <a:p>
            <a:pPr marL="274320" lvl="1" indent="0">
              <a:buNone/>
            </a:pPr>
            <a:r>
              <a:rPr lang="en-US" dirty="0"/>
              <a:t>	Based on rules to detect the malformed action on network/host  </a:t>
            </a:r>
          </a:p>
        </p:txBody>
      </p:sp>
    </p:spTree>
    <p:extLst>
      <p:ext uri="{BB962C8B-B14F-4D97-AF65-F5344CB8AC3E}">
        <p14:creationId xmlns:p14="http://schemas.microsoft.com/office/powerpoint/2010/main" val="489569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29E3DD-2F9D-40F6-B160-AE08D5BF7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IDS 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5CDA6F-7136-4CD1-84C3-CD92756A51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79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Way back Machine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Available: </a:t>
            </a:r>
          </a:p>
          <a:p>
            <a:r>
              <a:rPr lang="en-IN" dirty="0">
                <a:hlinkClick r:id="rId2"/>
              </a:rPr>
              <a:t>https://web.archive.org/</a:t>
            </a:r>
            <a:endParaRPr lang="en-IN" dirty="0"/>
          </a:p>
          <a:p>
            <a:r>
              <a:rPr lang="en-IN" dirty="0">
                <a:hlinkClick r:id="rId3"/>
              </a:rPr>
              <a:t>https://archive.org/web/</a:t>
            </a:r>
            <a:r>
              <a:rPr lang="en-IN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digital archive of the World Wide Web and other information on the Internet.</a:t>
            </a:r>
            <a:endParaRPr lang="en-IN" dirty="0">
              <a:solidFill>
                <a:srgbClr val="FF0000"/>
              </a:solidFill>
            </a:endParaRP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>
                <a:solidFill>
                  <a:schemeClr val="accent1"/>
                </a:solidFill>
              </a:rPr>
              <a:t>Tips:</a:t>
            </a:r>
          </a:p>
          <a:p>
            <a:r>
              <a:rPr lang="en-IN" dirty="0"/>
              <a:t>Analyse source code, you might seen what kind of feature they upgraded.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308" y="2852936"/>
            <a:ext cx="4320480" cy="733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25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1751-2A07-47EA-8251-16095984A8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IPS [ Intrusion Prevention system 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F17B8-9416-4CC1-835A-7B74A9EABA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0187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6700F74-622C-4FB0-AD0A-E9D953CA32B0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87" y="158496"/>
            <a:ext cx="11144250" cy="6339523"/>
          </a:xfrm>
        </p:spPr>
      </p:pic>
    </p:spTree>
    <p:extLst>
      <p:ext uri="{BB962C8B-B14F-4D97-AF65-F5344CB8AC3E}">
        <p14:creationId xmlns:p14="http://schemas.microsoft.com/office/powerpoint/2010/main" val="1543214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9C9D1E-3700-4D56-8CBD-24461E3E1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256E6F-B788-4395-949A-A299182F83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590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Evading IDS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468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345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9837E4-A7FD-4B9C-A251-2721BFCAAA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6915A-5C15-410E-AAEF-5C906684F7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1680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15F2B6-F5DB-4328-A4C9-91588130D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FIREWALLS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C04913-B94C-414D-8F66-6AD009647C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1892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EVADING FIREWALLS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3364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336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221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 craft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909836" y="3429000"/>
            <a:ext cx="3355777" cy="2448272"/>
          </a:xfrm>
        </p:spPr>
        <p:txBody>
          <a:bodyPr>
            <a:normAutofit/>
          </a:bodyPr>
          <a:lstStyle/>
          <a:p>
            <a:r>
              <a:rPr lang="en-IN" sz="2000" dirty="0">
                <a:solidFill>
                  <a:schemeClr val="accent1"/>
                </a:solidFill>
              </a:rPr>
              <a:t>Available:</a:t>
            </a:r>
          </a:p>
          <a:p>
            <a:r>
              <a:rPr lang="en-IN" sz="2000" dirty="0"/>
              <a:t>https://searchdns.netcraft.com/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  <a:p>
            <a:r>
              <a:rPr lang="en-IN" dirty="0"/>
              <a:t>Find out the </a:t>
            </a:r>
            <a:r>
              <a:rPr lang="en-IN" dirty="0">
                <a:solidFill>
                  <a:srgbClr val="FF0000"/>
                </a:solidFill>
              </a:rPr>
              <a:t>OS details </a:t>
            </a:r>
            <a:r>
              <a:rPr lang="en-IN" dirty="0"/>
              <a:t>and more..</a:t>
            </a:r>
          </a:p>
        </p:txBody>
      </p:sp>
    </p:spTree>
    <p:extLst>
      <p:ext uri="{BB962C8B-B14F-4D97-AF65-F5344CB8AC3E}">
        <p14:creationId xmlns:p14="http://schemas.microsoft.com/office/powerpoint/2010/main" val="2630246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F1382-441D-4E5D-830C-9C5D85F08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142AC3-43BE-435C-98D3-582BF45971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6481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HONEYPOTS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0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43F60-277D-4C36-A9AA-69CEABC7A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COUNTER 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5E050-3916-467B-885D-C6BFF2F396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099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13164-0095-4394-B7E5-235785464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6DA03B-732E-49B3-B044-723273FC70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1071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Subdomain finder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549796" y="3429000"/>
            <a:ext cx="3715817" cy="2304256"/>
          </a:xfrm>
        </p:spPr>
        <p:txBody>
          <a:bodyPr>
            <a:normAutofit/>
          </a:bodyPr>
          <a:lstStyle/>
          <a:p>
            <a:r>
              <a:rPr lang="en-IN" sz="2000" dirty="0"/>
              <a:t>Open source tool:</a:t>
            </a:r>
          </a:p>
          <a:p>
            <a:r>
              <a:rPr lang="en-IN" sz="2000" dirty="0">
                <a:hlinkClick r:id="rId2"/>
              </a:rPr>
              <a:t>https://github.com/aboul3la/Sublist3r</a:t>
            </a:r>
            <a:r>
              <a:rPr lang="en-IN" sz="2000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Gathering the subdomain list of target domain</a:t>
            </a:r>
          </a:p>
          <a:p>
            <a:endParaRPr lang="en-IN" dirty="0"/>
          </a:p>
          <a:p>
            <a:r>
              <a:rPr lang="en-IN" dirty="0"/>
              <a:t>Mostly vulnerability present in subdomain [ less travelled path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13460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Shodan.io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Similar website : </a:t>
            </a:r>
          </a:p>
          <a:p>
            <a:r>
              <a:rPr lang="en-IN" dirty="0">
                <a:solidFill>
                  <a:srgbClr val="FF0000"/>
                </a:solidFill>
              </a:rPr>
              <a:t>censys.io</a:t>
            </a:r>
          </a:p>
          <a:p>
            <a:r>
              <a:rPr lang="en-IN" dirty="0">
                <a:solidFill>
                  <a:srgbClr val="FF0000"/>
                </a:solidFill>
                <a:hlinkClick r:id="rId2"/>
              </a:rPr>
              <a:t>https://censys.io</a:t>
            </a:r>
            <a:r>
              <a:rPr lang="en-IN" dirty="0">
                <a:solidFill>
                  <a:srgbClr val="FF0000"/>
                </a:solidFill>
              </a:rPr>
              <a:t> </a:t>
            </a:r>
          </a:p>
          <a:p>
            <a:endParaRPr lang="en-IN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Search engine for security</a:t>
            </a:r>
          </a:p>
          <a:p>
            <a:r>
              <a:rPr lang="en-IN" dirty="0"/>
              <a:t>Exist the vulnerability details about target. </a:t>
            </a:r>
          </a:p>
          <a:p>
            <a:r>
              <a:rPr lang="en-IN" dirty="0"/>
              <a:t>Link:</a:t>
            </a:r>
          </a:p>
          <a:p>
            <a:r>
              <a:rPr lang="en-IN" dirty="0">
                <a:hlinkClick r:id="rId3"/>
              </a:rPr>
              <a:t>https://www.shodan.io/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8897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Misc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IN" sz="2000" dirty="0">
                <a:solidFill>
                  <a:srgbClr val="FF0000"/>
                </a:solidFill>
              </a:rPr>
              <a:t>Note: </a:t>
            </a:r>
          </a:p>
          <a:p>
            <a:r>
              <a:rPr lang="en-IN" sz="2000" dirty="0">
                <a:solidFill>
                  <a:srgbClr val="00B0F0"/>
                </a:solidFill>
              </a:rPr>
              <a:t>A lot of open source tool’s available in internet.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366220" y="1905000"/>
            <a:ext cx="6013082" cy="4038600"/>
          </a:xfrm>
        </p:spPr>
        <p:txBody>
          <a:bodyPr>
            <a:normAutofit lnSpcReduction="10000"/>
          </a:bodyPr>
          <a:lstStyle/>
          <a:p>
            <a:r>
              <a:rPr lang="en-IN" dirty="0">
                <a:solidFill>
                  <a:srgbClr val="00B0F0"/>
                </a:solidFill>
              </a:rPr>
              <a:t>Pipl.com </a:t>
            </a:r>
          </a:p>
          <a:p>
            <a:endParaRPr lang="en-IN" dirty="0">
              <a:solidFill>
                <a:srgbClr val="00B0F0"/>
              </a:solidFill>
            </a:endParaRPr>
          </a:p>
          <a:p>
            <a:pPr lvl="1"/>
            <a:r>
              <a:rPr lang="en-US" i="1" dirty="0" err="1"/>
              <a:t>Pipl</a:t>
            </a:r>
            <a:r>
              <a:rPr lang="en-US" dirty="0"/>
              <a:t> is the place to find the person behind the email address, social username or phone number</a:t>
            </a:r>
            <a:endParaRPr lang="en-IN" dirty="0"/>
          </a:p>
          <a:p>
            <a:endParaRPr lang="en-IN" dirty="0">
              <a:solidFill>
                <a:srgbClr val="00B0F0"/>
              </a:solidFill>
            </a:endParaRPr>
          </a:p>
          <a:p>
            <a:r>
              <a:rPr lang="en-IN" dirty="0">
                <a:solidFill>
                  <a:srgbClr val="00B0F0"/>
                </a:solidFill>
              </a:rPr>
              <a:t>Temporary mail </a:t>
            </a:r>
          </a:p>
          <a:p>
            <a:pPr marL="0" indent="0">
              <a:buNone/>
            </a:pPr>
            <a:endParaRPr lang="en-IN" dirty="0">
              <a:solidFill>
                <a:srgbClr val="00B0F0"/>
              </a:solidFill>
            </a:endParaRPr>
          </a:p>
          <a:p>
            <a:pPr lvl="1"/>
            <a:r>
              <a:rPr lang="en-US" dirty="0"/>
              <a:t>provides temporary, anonymous, free, secure, </a:t>
            </a:r>
            <a:r>
              <a:rPr lang="en-US" i="1" dirty="0"/>
              <a:t>disposable email</a:t>
            </a:r>
            <a:r>
              <a:rPr lang="en-US" dirty="0"/>
              <a:t> address. You can use on Facebook, twitter or Instagram for anonymously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684893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SCANNING 		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250549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IN" dirty="0"/>
              <a:t>Set of procedure for </a:t>
            </a:r>
            <a:r>
              <a:rPr lang="en-IN" dirty="0">
                <a:solidFill>
                  <a:srgbClr val="FF0000"/>
                </a:solidFill>
              </a:rPr>
              <a:t>identifying hosts, ports and services in a network</a:t>
            </a:r>
            <a:r>
              <a:rPr lang="en-IN" dirty="0"/>
              <a:t>.</a:t>
            </a:r>
          </a:p>
          <a:p>
            <a:pPr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908" y="2924944"/>
            <a:ext cx="9693865" cy="2664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29400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		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Hacking Short Intro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hacking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Types of Hacker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Phases of Hacking </a:t>
            </a: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Skills required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8536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Pre requisite 	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Below pre requisite knowledge are mandatory to performing scanning.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TCP/IP communication 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TCP/IP Flags details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Packet working flow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NMAP</a:t>
            </a:r>
          </a:p>
          <a:p>
            <a:pPr lvl="2"/>
            <a:r>
              <a:rPr lang="en-IN" dirty="0">
                <a:solidFill>
                  <a:srgbClr val="00B0F0"/>
                </a:solidFill>
              </a:rPr>
              <a:t>Ping utility and custom packet crafter tools</a:t>
            </a:r>
          </a:p>
          <a:p>
            <a:pPr lvl="2"/>
            <a:endParaRPr lang="en-IN" dirty="0"/>
          </a:p>
          <a:p>
            <a:pPr lvl="2"/>
            <a:endParaRPr lang="en-IN" dirty="0"/>
          </a:p>
          <a:p>
            <a:pPr marL="0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7789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TCP/IP Communication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7788" y="1628800"/>
            <a:ext cx="11305256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38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TCP/IP Flags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804" y="1772816"/>
            <a:ext cx="11161240" cy="4752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5391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Custom packets by using flags	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00B0F0"/>
                </a:solidFill>
              </a:rPr>
              <a:t>Available:</a:t>
            </a:r>
            <a:r>
              <a:rPr lang="en-IN" dirty="0"/>
              <a:t>  </a:t>
            </a:r>
          </a:p>
          <a:p>
            <a:r>
              <a:rPr lang="en-IN" dirty="0" err="1"/>
              <a:t>CatKARAT</a:t>
            </a:r>
            <a:endParaRPr lang="en-IN" dirty="0"/>
          </a:p>
          <a:p>
            <a:r>
              <a:rPr lang="en-IN" dirty="0">
                <a:solidFill>
                  <a:srgbClr val="FF0000"/>
                </a:solidFill>
              </a:rPr>
              <a:t>packetbuilder.net</a:t>
            </a:r>
          </a:p>
          <a:p>
            <a:r>
              <a:rPr lang="en-IN" dirty="0" err="1"/>
              <a:t>Nping</a:t>
            </a:r>
            <a:r>
              <a:rPr lang="en-IN" dirty="0"/>
              <a:t> </a:t>
            </a:r>
          </a:p>
          <a:p>
            <a:r>
              <a:rPr lang="en-IN" dirty="0">
                <a:solidFill>
                  <a:srgbClr val="FF0000"/>
                </a:solidFill>
              </a:rPr>
              <a:t>https://linux.die.net/man/1/nping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Scanning the network by using custom packet method.</a:t>
            </a:r>
          </a:p>
          <a:p>
            <a:pPr marL="0" indent="0">
              <a:buNone/>
            </a:pPr>
            <a:r>
              <a:rPr lang="en-IN" dirty="0"/>
              <a:t>Except some loophole &amp; information 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solidFill>
                  <a:srgbClr val="FF0000"/>
                </a:solidFill>
              </a:rPr>
              <a:t>Tools:</a:t>
            </a:r>
          </a:p>
          <a:p>
            <a:pPr marL="0" indent="0">
              <a:buNone/>
            </a:pPr>
            <a:r>
              <a:rPr lang="en-IN" dirty="0" err="1"/>
              <a:t>Nping</a:t>
            </a:r>
            <a:r>
              <a:rPr lang="en-IN" dirty="0"/>
              <a:t> </a:t>
            </a:r>
          </a:p>
          <a:p>
            <a:pPr marL="0" indent="0">
              <a:buNone/>
            </a:pPr>
            <a:r>
              <a:rPr lang="en-IN" sz="2000" b="1" dirty="0" err="1"/>
              <a:t>CatKARAT</a:t>
            </a:r>
            <a:r>
              <a:rPr lang="en-IN" sz="2000" b="1" dirty="0"/>
              <a:t> </a:t>
            </a:r>
            <a:r>
              <a:rPr lang="en-IN" sz="2000" dirty="0"/>
              <a:t>Packet Builder</a:t>
            </a:r>
            <a:endParaRPr lang="en-IN" sz="2000" b="1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2857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Network Mapper [ NMAP ]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/>
              <a:t>Available:</a:t>
            </a:r>
          </a:p>
          <a:p>
            <a:r>
              <a:rPr lang="en-IN" dirty="0">
                <a:hlinkClick r:id="rId2"/>
              </a:rPr>
              <a:t>https://www.stationx.net/nmap-cheat-sheet/</a:t>
            </a:r>
            <a:r>
              <a:rPr lang="en-IN" dirty="0"/>
              <a:t> </a:t>
            </a:r>
          </a:p>
          <a:p>
            <a:r>
              <a:rPr lang="en-IN" dirty="0">
                <a:hlinkClick r:id="rId3"/>
              </a:rPr>
              <a:t>https://hackertarget.com/nmap-cheatsheet-a-quick-reference-guide/</a:t>
            </a:r>
            <a:r>
              <a:rPr lang="en-IN" dirty="0"/>
              <a:t> </a:t>
            </a:r>
          </a:p>
          <a:p>
            <a:r>
              <a:rPr lang="en-IN" dirty="0">
                <a:hlinkClick r:id="rId4"/>
              </a:rPr>
              <a:t>https://blogs.sans.org/pen-testing/files/2013/10/NmapCheatSheetv1.1.pdf</a:t>
            </a:r>
            <a:r>
              <a:rPr lang="en-IN" dirty="0"/>
              <a:t>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1648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Methodology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live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Look for open ports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Techniques 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Evade IDS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Banner Grabbing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Vulnerability scanning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Build Network diagrams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 proxies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00B0F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Scanning reports</a:t>
            </a:r>
          </a:p>
          <a:p>
            <a:pPr marL="274320" lvl="1" indent="0">
              <a:buNone/>
            </a:pP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27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Live ports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Checking the host is alive or not by using ICMP request/response method </a:t>
            </a:r>
          </a:p>
          <a:p>
            <a:pPr lvl="1">
              <a:buFont typeface="Wingdings" panose="05000000000000000000" pitchFamily="2" charset="2"/>
              <a:buChar char="§"/>
            </a:pPr>
            <a:endParaRPr lang="en-IN" dirty="0"/>
          </a:p>
          <a:p>
            <a:pPr lvl="1">
              <a:buFont typeface="Wingdings" panose="05000000000000000000" pitchFamily="2" charset="2"/>
              <a:buChar char="§"/>
            </a:pPr>
            <a:r>
              <a:rPr lang="en-IN" dirty="0"/>
              <a:t>Method to check</a:t>
            </a:r>
          </a:p>
          <a:p>
            <a:pPr marL="274320" lvl="1" indent="0">
              <a:buNone/>
            </a:pPr>
            <a:endParaRPr lang="en-IN" dirty="0"/>
          </a:p>
          <a:p>
            <a:pPr lvl="2">
              <a:buFont typeface="Arial" panose="020B0604020202020204" pitchFamily="34" charset="0"/>
              <a:buChar char="•"/>
            </a:pPr>
            <a:r>
              <a:rPr lang="en-IN" b="1" dirty="0">
                <a:solidFill>
                  <a:srgbClr val="FF0000"/>
                </a:solidFill>
              </a:rPr>
              <a:t>PING</a:t>
            </a:r>
            <a:r>
              <a:rPr lang="en-IN" dirty="0">
                <a:solidFill>
                  <a:srgbClr val="FF0000"/>
                </a:solidFill>
              </a:rPr>
              <a:t>: Packet </a:t>
            </a:r>
            <a:r>
              <a:rPr lang="en-IN" dirty="0" err="1">
                <a:solidFill>
                  <a:srgbClr val="FF0000"/>
                </a:solidFill>
              </a:rPr>
              <a:t>InterNet</a:t>
            </a:r>
            <a:r>
              <a:rPr lang="en-IN" dirty="0">
                <a:solidFill>
                  <a:srgbClr val="FF0000"/>
                </a:solidFill>
              </a:rPr>
              <a:t> Groper.</a:t>
            </a:r>
          </a:p>
          <a:p>
            <a:pPr marL="777240" lvl="3" indent="0">
              <a:buNone/>
            </a:pPr>
            <a:r>
              <a:rPr lang="en-IN" dirty="0"/>
              <a:t>Set of Internet control management protocol [ ICMP ] packet send to destination address, you will get ICMP response from destination address if it’s  alive and able to processing the ICMP request packet else you wont get it. </a:t>
            </a:r>
          </a:p>
          <a:p>
            <a:pPr marL="777240" lvl="3" indent="0">
              <a:buNone/>
            </a:pPr>
            <a:endParaRPr lang="en-IN" dirty="0"/>
          </a:p>
          <a:p>
            <a:pPr marL="777240" lvl="3" indent="0">
              <a:buNone/>
            </a:pPr>
            <a:r>
              <a:rPr lang="en-IN" dirty="0"/>
              <a:t>How is it works ? </a:t>
            </a:r>
          </a:p>
          <a:p>
            <a:pPr marL="777240" lvl="3" indent="0">
              <a:buNone/>
            </a:pPr>
            <a:r>
              <a:rPr lang="en-IN" dirty="0">
                <a:hlinkClick r:id="rId2"/>
              </a:rPr>
              <a:t>https://www.youtube.com/watch?v=XOSs9X98lkU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50289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PING SWEEP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Determine the live hosts available in a network.</a:t>
            </a:r>
          </a:p>
          <a:p>
            <a:r>
              <a:rPr lang="en-IN" dirty="0">
                <a:solidFill>
                  <a:srgbClr val="FF0000"/>
                </a:solidFill>
              </a:rPr>
              <a:t>Tools:</a:t>
            </a:r>
          </a:p>
          <a:p>
            <a:r>
              <a:rPr lang="en-IN" dirty="0"/>
              <a:t> </a:t>
            </a:r>
            <a:r>
              <a:rPr lang="en-IN" dirty="0" err="1"/>
              <a:t>Nmap</a:t>
            </a:r>
            <a:r>
              <a:rPr lang="en-IN" dirty="0"/>
              <a:t> </a:t>
            </a:r>
          </a:p>
          <a:p>
            <a:r>
              <a:rPr lang="en-IN" dirty="0"/>
              <a:t>Ping utility </a:t>
            </a:r>
          </a:p>
        </p:txBody>
      </p:sp>
    </p:spTree>
    <p:extLst>
      <p:ext uri="{BB962C8B-B14F-4D97-AF65-F5344CB8AC3E}">
        <p14:creationId xmlns:p14="http://schemas.microsoft.com/office/powerpoint/2010/main" val="344776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it’s works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621" y="1791093"/>
            <a:ext cx="10803117" cy="4845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456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5781" y="274638"/>
            <a:ext cx="11377263" cy="6322714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405781" y="548680"/>
            <a:ext cx="6192687" cy="360040"/>
          </a:xfrm>
          <a:prstGeom prst="rect">
            <a:avLst/>
          </a:prstGeom>
          <a:noFill/>
          <a:ln w="28575">
            <a:solidFill>
              <a:srgbClr val="FF0000"/>
            </a:solidFill>
            <a:prstDash val="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94480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Hacking short Intro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905000"/>
            <a:ext cx="9144000" cy="4620344"/>
          </a:xfrm>
        </p:spPr>
        <p:txBody>
          <a:bodyPr>
            <a:normAutofit/>
          </a:bodyPr>
          <a:lstStyle/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refers to the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act of locating weaknesses and vulnerabilities of computer and information systems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by duplicating the intent and actions of malicious </a:t>
            </a:r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hackers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Ethical hacking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is also known as </a:t>
            </a:r>
            <a:r>
              <a:rPr 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penetration testing, intrusion testing, or red teaming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/>
              <a:t>The use of learning ethical hacking you will gain System knowledge and you can apply that to </a:t>
            </a:r>
            <a:r>
              <a:rPr lang="en-US" dirty="0">
                <a:solidFill>
                  <a:srgbClr val="FF0000"/>
                </a:solidFill>
              </a:rPr>
              <a:t>Good purpose</a:t>
            </a:r>
            <a:r>
              <a:rPr lang="en-US" dirty="0"/>
              <a:t>. </a:t>
            </a: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Note: Stay Legal &amp; use your skills for Good Purpose. </a:t>
            </a:r>
          </a:p>
          <a:p>
            <a:pPr marL="0" indent="0">
              <a:buNone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9521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Open ports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Open ports means</a:t>
            </a:r>
            <a:r>
              <a:rPr lang="en-IN" dirty="0"/>
              <a:t>,</a:t>
            </a:r>
          </a:p>
          <a:p>
            <a:pPr lvl="1"/>
            <a:r>
              <a:rPr lang="en-IN" dirty="0"/>
              <a:t>A TCP or UDP port number that is configured to accept packets. </a:t>
            </a:r>
          </a:p>
          <a:p>
            <a:pPr lvl="1"/>
            <a:r>
              <a:rPr lang="en-IN" dirty="0"/>
              <a:t>In contrast, a port which rejects a connection or ignore all packets directed to it is closed ports.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>
                <a:solidFill>
                  <a:srgbClr val="00B0F0"/>
                </a:solidFill>
              </a:rPr>
              <a:t>Okay, then why ? </a:t>
            </a:r>
          </a:p>
          <a:p>
            <a:pPr marL="274320" lvl="1" indent="0">
              <a:buNone/>
            </a:pPr>
            <a:endParaRPr lang="en-IN" dirty="0">
              <a:solidFill>
                <a:srgbClr val="00B0F0"/>
              </a:solidFill>
            </a:endParaRPr>
          </a:p>
          <a:p>
            <a:pPr marL="274320" lvl="1" indent="0">
              <a:buNone/>
            </a:pPr>
            <a:r>
              <a:rPr lang="en-US" dirty="0"/>
              <a:t>Attempt to exploit potential vulnerabilities any services .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4796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Techniques	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9938" y="1659118"/>
            <a:ext cx="11576116" cy="4920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3430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TCP Connect / Full open scan [-</a:t>
            </a:r>
            <a:r>
              <a:rPr lang="en-IN" dirty="0" err="1"/>
              <a:t>sT</a:t>
            </a:r>
            <a:r>
              <a:rPr lang="en-IN" dirty="0"/>
              <a:t> ]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Tx/>
              <a:buChar char="-"/>
            </a:pPr>
            <a:r>
              <a:rPr lang="en-IN" dirty="0"/>
              <a:t>Completing the three way handshake [ full connection ] and tear it down by sending RST packet.</a:t>
            </a:r>
          </a:p>
          <a:p>
            <a:pPr>
              <a:buFontTx/>
              <a:buChar char="-"/>
            </a:pPr>
            <a:endParaRPr lang="en-IN" dirty="0"/>
          </a:p>
          <a:p>
            <a:pPr>
              <a:buFontTx/>
              <a:buChar char="-"/>
            </a:pPr>
            <a:r>
              <a:rPr lang="en-IN" dirty="0" err="1"/>
              <a:t>Nmap</a:t>
            </a:r>
            <a:r>
              <a:rPr lang="en-IN" dirty="0"/>
              <a:t> command:</a:t>
            </a:r>
          </a:p>
          <a:p>
            <a:pPr marL="0" indent="0">
              <a:buNone/>
            </a:pPr>
            <a:r>
              <a:rPr lang="en-IN" dirty="0">
                <a:solidFill>
                  <a:schemeClr val="accent1"/>
                </a:solidFill>
              </a:rPr>
              <a:t>	</a:t>
            </a:r>
            <a:r>
              <a:rPr lang="en-IN" dirty="0" err="1">
                <a:solidFill>
                  <a:schemeClr val="accent1"/>
                </a:solidFill>
              </a:rPr>
              <a:t>nmap</a:t>
            </a:r>
            <a:r>
              <a:rPr lang="en-IN" dirty="0">
                <a:solidFill>
                  <a:schemeClr val="accent1"/>
                </a:solidFill>
              </a:rPr>
              <a:t> –</a:t>
            </a:r>
            <a:r>
              <a:rPr lang="en-IN" dirty="0" err="1">
                <a:solidFill>
                  <a:schemeClr val="accent1"/>
                </a:solidFill>
              </a:rPr>
              <a:t>sT</a:t>
            </a:r>
            <a:r>
              <a:rPr lang="en-IN" dirty="0">
                <a:solidFill>
                  <a:schemeClr val="accent1"/>
                </a:solidFill>
              </a:rPr>
              <a:t> &lt; target &gt;</a:t>
            </a:r>
          </a:p>
          <a:p>
            <a:pPr>
              <a:buFontTx/>
              <a:buChar char="-"/>
            </a:pPr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4078" y="2687420"/>
            <a:ext cx="5604267" cy="2485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4928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Stealth Scan [ -</a:t>
            </a:r>
            <a:r>
              <a:rPr lang="en-IN" dirty="0" err="1"/>
              <a:t>sS</a:t>
            </a:r>
            <a:r>
              <a:rPr lang="en-IN" dirty="0"/>
              <a:t> ]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RST [packet ] the connection before complete the three way TCP handshake [ also called as SYN scanning / Half open scan]</a:t>
            </a:r>
          </a:p>
          <a:p>
            <a:r>
              <a:rPr lang="en-IN" dirty="0"/>
              <a:t>Below flag will set in TCP packet for checking the port is open / closed.</a:t>
            </a:r>
          </a:p>
          <a:p>
            <a:pPr lvl="1"/>
            <a:r>
              <a:rPr lang="en-IN" dirty="0"/>
              <a:t>FIN  [ -</a:t>
            </a:r>
            <a:r>
              <a:rPr lang="en-IN" dirty="0" err="1"/>
              <a:t>sF</a:t>
            </a:r>
            <a:r>
              <a:rPr lang="en-IN" dirty="0"/>
              <a:t> ]</a:t>
            </a:r>
          </a:p>
          <a:p>
            <a:pPr lvl="1"/>
            <a:r>
              <a:rPr lang="en-IN" dirty="0"/>
              <a:t>XMAS [ URG , FIN , PUSH ] [ -</a:t>
            </a:r>
            <a:r>
              <a:rPr lang="en-IN" dirty="0" err="1"/>
              <a:t>sX</a:t>
            </a:r>
            <a:r>
              <a:rPr lang="en-IN" dirty="0"/>
              <a:t> ]</a:t>
            </a:r>
          </a:p>
          <a:p>
            <a:pPr lvl="1"/>
            <a:r>
              <a:rPr lang="en-IN" dirty="0"/>
              <a:t>NULL [  -</a:t>
            </a:r>
            <a:r>
              <a:rPr lang="en-IN" dirty="0" err="1"/>
              <a:t>sN</a:t>
            </a:r>
            <a:r>
              <a:rPr lang="en-IN" dirty="0"/>
              <a:t> ] </a:t>
            </a:r>
          </a:p>
          <a:p>
            <a:pPr lvl="1"/>
            <a:r>
              <a:rPr lang="en-IN" dirty="0"/>
              <a:t>ACK [ -</a:t>
            </a:r>
            <a:r>
              <a:rPr lang="en-IN" dirty="0" err="1"/>
              <a:t>sA</a:t>
            </a:r>
            <a:r>
              <a:rPr lang="en-IN" dirty="0"/>
              <a:t> ]  =&gt; ACK flag enabled TCP packet probe into a network and expecting response from target.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8929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IDLE SCAN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Probe the request from zombie to target system</a:t>
            </a:r>
          </a:p>
          <a:p>
            <a:r>
              <a:rPr lang="en-IN" dirty="0"/>
              <a:t> </a:t>
            </a:r>
            <a:r>
              <a:rPr lang="en-IN" dirty="0">
                <a:hlinkClick r:id="rId2"/>
              </a:rPr>
              <a:t>https://www.youtube.com/watch?v=hgbsvN3F6k4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r>
              <a:rPr lang="en-IN" dirty="0">
                <a:hlinkClick r:id="rId3"/>
              </a:rPr>
              <a:t>https://www.linux.org/threads/nmap-scanning-%E2%80%93-idle-scan.11831/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: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sI</a:t>
            </a:r>
            <a:r>
              <a:rPr lang="en-IN" dirty="0"/>
              <a:t> </a:t>
            </a:r>
            <a:r>
              <a:rPr lang="en-IN" dirty="0" err="1"/>
              <a:t>zombie_IP</a:t>
            </a:r>
            <a:r>
              <a:rPr lang="en-IN" dirty="0"/>
              <a:t> </a:t>
            </a:r>
            <a:r>
              <a:rPr lang="en-IN" dirty="0" err="1"/>
              <a:t>target_ip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828874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UDP Scanning [-</a:t>
            </a:r>
            <a:r>
              <a:rPr lang="en-IN" dirty="0" err="1"/>
              <a:t>sU</a:t>
            </a:r>
            <a:r>
              <a:rPr lang="en-IN" dirty="0"/>
              <a:t> ]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IN" dirty="0"/>
              <a:t> UDP request sent to target and the system doesn’t respond with a message when the port is open</a:t>
            </a:r>
          </a:p>
          <a:p>
            <a:pPr marL="0" indent="0">
              <a:buNone/>
            </a:pPr>
            <a:r>
              <a:rPr lang="en-IN" dirty="0"/>
              <a:t>If port is closed, ICMP port unreachable message will be received.</a:t>
            </a:r>
          </a:p>
          <a:p>
            <a:pPr marL="0" indent="0">
              <a:buNone/>
            </a:pPr>
            <a:r>
              <a:rPr lang="en-IN" dirty="0" err="1">
                <a:solidFill>
                  <a:schemeClr val="accent1"/>
                </a:solidFill>
              </a:rPr>
              <a:t>nmap</a:t>
            </a:r>
            <a:r>
              <a:rPr lang="en-IN" dirty="0">
                <a:solidFill>
                  <a:schemeClr val="accent1"/>
                </a:solidFill>
              </a:rPr>
              <a:t> –</a:t>
            </a:r>
            <a:r>
              <a:rPr lang="en-IN" dirty="0" err="1">
                <a:solidFill>
                  <a:schemeClr val="accent1"/>
                </a:solidFill>
              </a:rPr>
              <a:t>sU</a:t>
            </a:r>
            <a:r>
              <a:rPr lang="en-IN" dirty="0">
                <a:solidFill>
                  <a:schemeClr val="accent1"/>
                </a:solidFill>
              </a:rPr>
              <a:t>  &lt;target&gt;</a:t>
            </a:r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472" y="4043746"/>
            <a:ext cx="10246935" cy="2526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85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ICMP scanning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ICMP Echo scanning</a:t>
            </a:r>
          </a:p>
          <a:p>
            <a:pPr lvl="1"/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sn</a:t>
            </a:r>
            <a:r>
              <a:rPr lang="en-IN" dirty="0"/>
              <a:t> &lt;target&gt;</a:t>
            </a:r>
          </a:p>
          <a:p>
            <a:pPr lvl="1"/>
            <a:r>
              <a:rPr lang="en-IN" dirty="0"/>
              <a:t>If ICMP request to target and waiting for ICMP response. </a:t>
            </a:r>
          </a:p>
          <a:p>
            <a:r>
              <a:rPr lang="en-IN" dirty="0"/>
              <a:t>List scan </a:t>
            </a:r>
          </a:p>
          <a:p>
            <a:pPr lvl="1"/>
            <a:r>
              <a:rPr lang="en-IN" dirty="0" err="1"/>
              <a:t>nmap</a:t>
            </a:r>
            <a:r>
              <a:rPr lang="en-IN" dirty="0"/>
              <a:t> –</a:t>
            </a:r>
            <a:r>
              <a:rPr lang="en-IN" dirty="0" err="1"/>
              <a:t>sL</a:t>
            </a:r>
            <a:r>
              <a:rPr lang="en-IN" dirty="0"/>
              <a:t> &lt;target&gt;</a:t>
            </a:r>
          </a:p>
          <a:p>
            <a:pPr lvl="1"/>
            <a:r>
              <a:rPr lang="en-IN" dirty="0"/>
              <a:t>List the target details </a:t>
            </a:r>
          </a:p>
        </p:txBody>
      </p:sp>
    </p:spTree>
    <p:extLst>
      <p:ext uri="{BB962C8B-B14F-4D97-AF65-F5344CB8AC3E}">
        <p14:creationId xmlns:p14="http://schemas.microsoft.com/office/powerpoint/2010/main" val="1414385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Reference for scanning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https://medium.com/@PrakhashS/concepts-behind-network-scanning-using-nmap-598df2a72ab9</a:t>
            </a:r>
            <a:r>
              <a:rPr lang="en-IN" dirty="0"/>
              <a:t> </a:t>
            </a:r>
          </a:p>
          <a:p>
            <a:r>
              <a:rPr lang="en-IN" dirty="0"/>
              <a:t>Awesome Book for scanning  @ </a:t>
            </a:r>
            <a:r>
              <a:rPr lang="en-IN" dirty="0">
                <a:hlinkClick r:id="rId3"/>
              </a:rPr>
              <a:t>http://mirror.thelifeofkenneth.com/sites/qt.vidyagam.es/library/Kali%20Linux/Kali%20Linux%20Network%20Scanning%20Cookbook/Kali%20Linux%20Network%20Scanning%20Cookbook%20-%20Justin%20Hutchens.pdf</a:t>
            </a:r>
            <a:r>
              <a:rPr lang="en-IN" dirty="0"/>
              <a:t> </a:t>
            </a:r>
          </a:p>
          <a:p>
            <a:r>
              <a:rPr lang="en-IN" dirty="0" err="1"/>
              <a:t>Nmap</a:t>
            </a:r>
            <a:r>
              <a:rPr lang="en-IN" dirty="0"/>
              <a:t> tutorial @ </a:t>
            </a:r>
            <a:r>
              <a:rPr lang="en-IN" dirty="0">
                <a:hlinkClick r:id="rId4"/>
              </a:rPr>
              <a:t>https://nmap.org/bennieston-tutorial/</a:t>
            </a:r>
            <a:r>
              <a:rPr lang="en-IN" dirty="0"/>
              <a:t> </a:t>
            </a:r>
          </a:p>
          <a:p>
            <a:r>
              <a:rPr lang="en-IN" dirty="0"/>
              <a:t>Tutorial @ </a:t>
            </a:r>
            <a:r>
              <a:rPr lang="en-IN" dirty="0">
                <a:hlinkClick r:id="rId5"/>
              </a:rPr>
              <a:t>https://highon.coffee/blog/nmap-cheat-sheet/</a:t>
            </a:r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3359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Port Scanning Counter Measures: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729" y="1730188"/>
            <a:ext cx="11474823" cy="4966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2121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Evade IDS / FIREWALL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Checking  a port is open or close which could not detect a IDS or firewall because it used tiny fragmentation IP Header.</a:t>
            </a:r>
          </a:p>
          <a:p>
            <a:endParaRPr lang="en-IN" dirty="0"/>
          </a:p>
          <a:p>
            <a:r>
              <a:rPr lang="en-IN" dirty="0" err="1"/>
              <a:t>Nmap</a:t>
            </a:r>
            <a:r>
              <a:rPr lang="en-IN" dirty="0"/>
              <a:t> :</a:t>
            </a:r>
          </a:p>
          <a:p>
            <a:r>
              <a:rPr lang="en-IN" dirty="0" err="1"/>
              <a:t>nmap</a:t>
            </a:r>
            <a:r>
              <a:rPr lang="en-IN" dirty="0"/>
              <a:t> –f  &lt;target&gt;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Available:</a:t>
            </a:r>
          </a:p>
          <a:p>
            <a:r>
              <a:rPr lang="en-IN" dirty="0">
                <a:hlinkClick r:id="rId2"/>
              </a:rPr>
              <a:t>https://nmap.org/book/man-bypass-firewalls-ids.html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09302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Impacts of hacking</a:t>
            </a:r>
            <a:endParaRPr lang="en-IN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1700808"/>
            <a:ext cx="9828582" cy="4680520"/>
          </a:xfrm>
        </p:spPr>
      </p:pic>
    </p:spTree>
    <p:extLst>
      <p:ext uri="{BB962C8B-B14F-4D97-AF65-F5344CB8AC3E}">
        <p14:creationId xmlns:p14="http://schemas.microsoft.com/office/powerpoint/2010/main" val="2997520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Vulnerability scans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IN" dirty="0"/>
              <a:t>To detect a vulnerability present in target or not </a:t>
            </a:r>
          </a:p>
          <a:p>
            <a:r>
              <a:rPr lang="en-IN" dirty="0"/>
              <a:t>Reported about vulnerability scanning including vulnerability classification </a:t>
            </a:r>
          </a:p>
          <a:p>
            <a:r>
              <a:rPr lang="en-IN" dirty="0"/>
              <a:t>Bunch of vulnerability list which is already existed in real world. [ CVE ] </a:t>
            </a:r>
          </a:p>
          <a:p>
            <a:r>
              <a:rPr lang="en-IN" dirty="0">
                <a:solidFill>
                  <a:schemeClr val="accent1"/>
                </a:solidFill>
              </a:rPr>
              <a:t>Tools:</a:t>
            </a:r>
          </a:p>
          <a:p>
            <a:r>
              <a:rPr lang="en-IN" dirty="0"/>
              <a:t>Nessus </a:t>
            </a:r>
          </a:p>
          <a:p>
            <a:r>
              <a:rPr lang="en-IN" dirty="0"/>
              <a:t>OpenVAS</a:t>
            </a:r>
          </a:p>
          <a:p>
            <a:r>
              <a:rPr lang="en-IN" dirty="0" err="1"/>
              <a:t>Acunetix</a:t>
            </a:r>
            <a:r>
              <a:rPr lang="en-IN" dirty="0"/>
              <a:t> [ web application scanner ]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Check list: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Open ports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Network vulnerabilities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Application and services vulnerabilities &amp; </a:t>
            </a:r>
            <a:r>
              <a:rPr lang="en-IN" dirty="0" err="1"/>
              <a:t>misconfig</a:t>
            </a:r>
            <a:r>
              <a:rPr lang="en-IN" dirty="0"/>
              <a:t> errors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Weakness of system </a:t>
            </a:r>
          </a:p>
        </p:txBody>
      </p:sp>
    </p:spTree>
    <p:extLst>
      <p:ext uri="{BB962C8B-B14F-4D97-AF65-F5344CB8AC3E}">
        <p14:creationId xmlns:p14="http://schemas.microsoft.com/office/powerpoint/2010/main" val="1909975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Banner Grabbing [ OS fingerprinting]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To determine OS running on target system. </a:t>
            </a:r>
          </a:p>
          <a:p>
            <a:r>
              <a:rPr lang="en-IN" dirty="0">
                <a:solidFill>
                  <a:schemeClr val="accent1"/>
                </a:solidFill>
              </a:rPr>
              <a:t>Type of Banner grabbing</a:t>
            </a:r>
          </a:p>
          <a:p>
            <a:r>
              <a:rPr lang="en-IN" dirty="0"/>
              <a:t>Active </a:t>
            </a:r>
          </a:p>
          <a:p>
            <a:pPr lvl="1"/>
            <a:r>
              <a:rPr lang="en-IN" dirty="0"/>
              <a:t>Analysis the response packet </a:t>
            </a:r>
          </a:p>
          <a:p>
            <a:pPr lvl="2"/>
            <a:r>
              <a:rPr lang="en-IN" dirty="0"/>
              <a:t>Check with database [ which type of OS will send this kind of messages ] </a:t>
            </a:r>
          </a:p>
          <a:p>
            <a:pPr lvl="2"/>
            <a:r>
              <a:rPr lang="en-IN" dirty="0"/>
              <a:t>OS fingerprint clue will be noted. </a:t>
            </a:r>
          </a:p>
          <a:p>
            <a:r>
              <a:rPr lang="en-IN" dirty="0"/>
              <a:t>Passive </a:t>
            </a:r>
          </a:p>
          <a:p>
            <a:pPr lvl="1"/>
            <a:r>
              <a:rPr lang="en-IN" dirty="0"/>
              <a:t>Error messages</a:t>
            </a:r>
          </a:p>
          <a:p>
            <a:pPr lvl="1"/>
            <a:r>
              <a:rPr lang="en-IN" dirty="0"/>
              <a:t>Sniffing the network traffic</a:t>
            </a:r>
          </a:p>
          <a:p>
            <a:pPr lvl="1"/>
            <a:r>
              <a:rPr lang="en-IN" dirty="0"/>
              <a:t>Page extensions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1075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Banner Grabbing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Netcraft</a:t>
            </a:r>
            <a:r>
              <a:rPr lang="en-IN" dirty="0"/>
              <a:t>  [ had a look in recon phase ]</a:t>
            </a:r>
          </a:p>
          <a:p>
            <a:r>
              <a:rPr lang="en-IN" dirty="0"/>
              <a:t>telnet [ port 23]</a:t>
            </a:r>
          </a:p>
          <a:p>
            <a:r>
              <a:rPr lang="en-IN" dirty="0" err="1"/>
              <a:t>Netcat</a:t>
            </a:r>
            <a:r>
              <a:rPr lang="en-IN" dirty="0"/>
              <a:t> </a:t>
            </a:r>
          </a:p>
          <a:p>
            <a:r>
              <a:rPr lang="en-IN" dirty="0"/>
              <a:t>ID-Serve [ windows tool]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192585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	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8564" y="1810870"/>
            <a:ext cx="10587317" cy="4787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282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Build Network Diagrams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Drawing a network diagram will give more valuable information, network architecture &amp; active and passive physical path about target.</a:t>
            </a:r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pPr lvl="1"/>
            <a:r>
              <a:rPr lang="en-IN" dirty="0" err="1"/>
              <a:t>OpenManager</a:t>
            </a:r>
            <a:endParaRPr lang="en-IN" dirty="0"/>
          </a:p>
          <a:p>
            <a:pPr lvl="1"/>
            <a:r>
              <a:rPr lang="en-IN" dirty="0" err="1"/>
              <a:t>NetworkView</a:t>
            </a:r>
            <a:endParaRPr lang="en-IN" dirty="0"/>
          </a:p>
          <a:p>
            <a:pPr marL="274320" lvl="1" indent="0">
              <a:buNone/>
            </a:pPr>
            <a:r>
              <a:rPr lang="en-IN" dirty="0"/>
              <a:t>-   </a:t>
            </a:r>
            <a:r>
              <a:rPr lang="en-IN" dirty="0" err="1"/>
              <a:t>Maltego</a:t>
            </a:r>
            <a:r>
              <a:rPr lang="en-IN" dirty="0"/>
              <a:t> [ it’s also recon tool ]</a:t>
            </a:r>
          </a:p>
        </p:txBody>
      </p:sp>
    </p:spTree>
    <p:extLst>
      <p:ext uri="{BB962C8B-B14F-4D97-AF65-F5344CB8AC3E}">
        <p14:creationId xmlns:p14="http://schemas.microsoft.com/office/powerpoint/2010/main" val="390453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Proxies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Mask the proxy system address instead of original address.</a:t>
            </a:r>
          </a:p>
          <a:p>
            <a:r>
              <a:rPr lang="en-IN" dirty="0"/>
              <a:t>Pros: </a:t>
            </a:r>
          </a:p>
          <a:p>
            <a:r>
              <a:rPr lang="en-IN" dirty="0"/>
              <a:t>Tool:</a:t>
            </a:r>
          </a:p>
          <a:p>
            <a:pPr lvl="1"/>
            <a:r>
              <a:rPr lang="en-IN" dirty="0" err="1"/>
              <a:t>Proxychain</a:t>
            </a:r>
            <a:r>
              <a:rPr lang="en-IN" dirty="0"/>
              <a:t>`` [ demo]</a:t>
            </a:r>
          </a:p>
          <a:p>
            <a:pPr lvl="1"/>
            <a:r>
              <a:rPr lang="en-IN" dirty="0"/>
              <a:t>Tor </a:t>
            </a:r>
          </a:p>
          <a:p>
            <a:r>
              <a:rPr lang="en-IN" dirty="0"/>
              <a:t>Proxy OS: </a:t>
            </a:r>
          </a:p>
          <a:p>
            <a:pPr lvl="1"/>
            <a:r>
              <a:rPr lang="en-IN" dirty="0"/>
              <a:t> tail0s</a:t>
            </a:r>
          </a:p>
        </p:txBody>
      </p:sp>
    </p:spTree>
    <p:extLst>
      <p:ext uri="{BB962C8B-B14F-4D97-AF65-F5344CB8AC3E}">
        <p14:creationId xmlns:p14="http://schemas.microsoft.com/office/powerpoint/2010/main" val="1621735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Scanning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Collected the information and recorded the details in scanning report format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41338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Enumeration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0449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Enumeration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Conducted in intranet / targeted  network</a:t>
            </a:r>
          </a:p>
          <a:p>
            <a:r>
              <a:rPr lang="en-IN" dirty="0"/>
              <a:t>Creates active connections to target system &amp; performs directed queries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93680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>
                <a:solidFill>
                  <a:srgbClr val="FF0000"/>
                </a:solidFill>
              </a:rPr>
              <a:t>Check list:</a:t>
            </a:r>
          </a:p>
          <a:p>
            <a:pPr lvl="1"/>
            <a:r>
              <a:rPr lang="en-IN" dirty="0"/>
              <a:t>Network resources                   </a:t>
            </a:r>
          </a:p>
          <a:p>
            <a:pPr lvl="1"/>
            <a:r>
              <a:rPr lang="en-IN" dirty="0"/>
              <a:t>Network shares</a:t>
            </a:r>
          </a:p>
          <a:p>
            <a:pPr lvl="1"/>
            <a:r>
              <a:rPr lang="en-IN" dirty="0"/>
              <a:t>Routing table </a:t>
            </a:r>
          </a:p>
          <a:p>
            <a:pPr lvl="1"/>
            <a:r>
              <a:rPr lang="en-IN" dirty="0"/>
              <a:t>Audit and service setting </a:t>
            </a:r>
          </a:p>
          <a:p>
            <a:pPr lvl="1"/>
            <a:r>
              <a:rPr lang="en-IN" dirty="0"/>
              <a:t>Machine name</a:t>
            </a:r>
          </a:p>
          <a:p>
            <a:pPr lvl="1"/>
            <a:r>
              <a:rPr lang="en-IN" dirty="0"/>
              <a:t>Users and groups</a:t>
            </a:r>
          </a:p>
          <a:p>
            <a:pPr lvl="1"/>
            <a:r>
              <a:rPr lang="en-IN" dirty="0"/>
              <a:t>Application and banners</a:t>
            </a:r>
          </a:p>
          <a:p>
            <a:pPr lvl="1"/>
            <a:r>
              <a:rPr lang="en-IN" dirty="0" err="1"/>
              <a:t>Snmp</a:t>
            </a:r>
            <a:r>
              <a:rPr lang="en-IN" dirty="0"/>
              <a:t> and </a:t>
            </a:r>
            <a:r>
              <a:rPr lang="en-IN" dirty="0" err="1"/>
              <a:t>dns</a:t>
            </a:r>
            <a:r>
              <a:rPr lang="en-IN" dirty="0"/>
              <a:t> details </a:t>
            </a:r>
          </a:p>
        </p:txBody>
      </p:sp>
    </p:spTree>
    <p:extLst>
      <p:ext uri="{BB962C8B-B14F-4D97-AF65-F5344CB8AC3E}">
        <p14:creationId xmlns:p14="http://schemas.microsoft.com/office/powerpoint/2010/main" val="3387683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Skills Required </a:t>
            </a:r>
            <a:br>
              <a:rPr lang="en-IN" dirty="0"/>
            </a:br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3753" y="1295400"/>
            <a:ext cx="11881320" cy="5274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534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NetBIOS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8273" y="1922930"/>
            <a:ext cx="9144000" cy="4267200"/>
          </a:xfrm>
        </p:spPr>
        <p:txBody>
          <a:bodyPr>
            <a:normAutofit/>
          </a:bodyPr>
          <a:lstStyle/>
          <a:p>
            <a:r>
              <a:rPr lang="en-IN" dirty="0"/>
              <a:t>Network Basis Input Output system</a:t>
            </a:r>
          </a:p>
          <a:p>
            <a:r>
              <a:rPr lang="en-IN" dirty="0"/>
              <a:t>It’s communication protocol over a LAN and it’s not network in protocol.</a:t>
            </a:r>
          </a:p>
          <a:p>
            <a:r>
              <a:rPr lang="en-IN" dirty="0"/>
              <a:t>Session has established between host and exchange the information.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pPr marL="0" indent="0">
              <a:buNone/>
            </a:pPr>
            <a:r>
              <a:rPr lang="en-IN" dirty="0"/>
              <a:t>For more info: </a:t>
            </a:r>
            <a:r>
              <a:rPr lang="en-IN" dirty="0">
                <a:hlinkClick r:id="rId2"/>
              </a:rPr>
              <a:t>https://www.youtube.com/watch?v=TSGscjDbYgo</a:t>
            </a:r>
            <a:r>
              <a:rPr lang="en-IN" dirty="0"/>
              <a:t> </a:t>
            </a:r>
          </a:p>
          <a:p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68201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to enumerate ?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Command: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–a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–A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–r &lt;remote </a:t>
            </a:r>
            <a:r>
              <a:rPr lang="en-IN" dirty="0" err="1"/>
              <a:t>ip</a:t>
            </a:r>
            <a:r>
              <a:rPr lang="en-IN" dirty="0"/>
              <a:t> address&gt;</a:t>
            </a:r>
          </a:p>
          <a:p>
            <a:pPr lvl="1"/>
            <a:r>
              <a:rPr lang="en-IN" dirty="0" err="1"/>
              <a:t>Netstat</a:t>
            </a:r>
            <a:r>
              <a:rPr lang="en-IN" dirty="0"/>
              <a:t> –c 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r>
              <a:rPr lang="en-IN" dirty="0"/>
              <a:t>List out the network shared resources:</a:t>
            </a:r>
          </a:p>
          <a:p>
            <a:pPr marL="274320" lvl="1" indent="0">
              <a:buNone/>
            </a:pPr>
            <a:r>
              <a:rPr lang="en-IN" dirty="0"/>
              <a:t>Net view is an utility to get the list of network shared resources</a:t>
            </a:r>
          </a:p>
          <a:p>
            <a:pPr marL="274320" lvl="1" indent="0">
              <a:buNone/>
            </a:pPr>
            <a:endParaRPr lang="en-IN" dirty="0"/>
          </a:p>
          <a:p>
            <a:pPr marL="274320" lvl="1" indent="0">
              <a:buNone/>
            </a:pPr>
            <a:r>
              <a:rPr lang="en-IN" dirty="0"/>
              <a:t>Net view </a:t>
            </a:r>
            <a:r>
              <a:rPr lang="en-IN" dirty="0">
                <a:hlinkClick r:id="rId2" action="ppaction://hlinkfile"/>
              </a:rPr>
              <a:t>\\computer_name</a:t>
            </a:r>
            <a:endParaRPr lang="en-IN" dirty="0"/>
          </a:p>
          <a:p>
            <a:pPr marL="274320" lvl="1" indent="0">
              <a:buNone/>
            </a:pPr>
            <a:r>
              <a:rPr lang="en-IN" dirty="0"/>
              <a:t>Net view  /</a:t>
            </a:r>
            <a:r>
              <a:rPr lang="en-IN" dirty="0" err="1"/>
              <a:t>workgroup:computer_name</a:t>
            </a:r>
            <a:r>
              <a:rPr lang="en-IN" dirty="0"/>
              <a:t> </a:t>
            </a:r>
          </a:p>
          <a:p>
            <a:pPr lvl="1"/>
            <a:endParaRPr lang="en-IN" dirty="0"/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4569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 err="1"/>
              <a:t>Nbtstat</a:t>
            </a:r>
            <a:r>
              <a:rPr lang="en-IN" dirty="0"/>
              <a:t> utility </a:t>
            </a:r>
          </a:p>
          <a:p>
            <a:r>
              <a:rPr lang="en-IN" dirty="0" err="1"/>
              <a:t>Nbtscan</a:t>
            </a:r>
            <a:endParaRPr lang="en-IN" dirty="0"/>
          </a:p>
          <a:p>
            <a:r>
              <a:rPr lang="en-IN" dirty="0"/>
              <a:t>Enum4linux  </a:t>
            </a:r>
          </a:p>
          <a:p>
            <a:r>
              <a:rPr lang="en-IN" dirty="0"/>
              <a:t>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Note: should be connected in LAN network. </a:t>
            </a:r>
          </a:p>
        </p:txBody>
      </p:sp>
    </p:spTree>
    <p:extLst>
      <p:ext uri="{BB962C8B-B14F-4D97-AF65-F5344CB8AC3E}">
        <p14:creationId xmlns:p14="http://schemas.microsoft.com/office/powerpoint/2010/main" val="2649817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SNMP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IN" dirty="0"/>
              <a:t>Simple Network management Protocol.</a:t>
            </a:r>
          </a:p>
          <a:p>
            <a:r>
              <a:rPr lang="en-US" dirty="0"/>
              <a:t>SNMP enumeration is used to enumerate user accounts, passwords, groups, system names, devices on a target system </a:t>
            </a:r>
          </a:p>
          <a:p>
            <a:r>
              <a:rPr lang="en-US" dirty="0"/>
              <a:t>Components :</a:t>
            </a:r>
          </a:p>
          <a:p>
            <a:pPr lvl="1"/>
            <a:r>
              <a:rPr lang="en-US" dirty="0"/>
              <a:t>Manager</a:t>
            </a:r>
          </a:p>
          <a:p>
            <a:pPr lvl="1"/>
            <a:r>
              <a:rPr lang="en-US" dirty="0"/>
              <a:t>Agent</a:t>
            </a:r>
          </a:p>
          <a:p>
            <a:pPr lvl="1"/>
            <a:r>
              <a:rPr lang="en-US" dirty="0"/>
              <a:t>NMS</a:t>
            </a:r>
          </a:p>
          <a:p>
            <a:r>
              <a:rPr lang="en-US" dirty="0"/>
              <a:t>Purpose: </a:t>
            </a:r>
          </a:p>
          <a:p>
            <a:pPr lvl="1"/>
            <a:r>
              <a:rPr lang="en-US" dirty="0"/>
              <a:t>Managing and monitoring the network device via remotely 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Reference: </a:t>
            </a:r>
            <a:r>
              <a:rPr lang="en-US" dirty="0">
                <a:hlinkClick r:id="rId2"/>
              </a:rPr>
              <a:t>https://www.manageengine.com/network-monitoring/what-is-snmp.html</a:t>
            </a:r>
            <a:r>
              <a:rPr lang="en-US" dirty="0"/>
              <a:t>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94793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882" y="358589"/>
            <a:ext cx="11376212" cy="6096000"/>
          </a:xfrm>
        </p:spPr>
      </p:pic>
    </p:spTree>
    <p:extLst>
      <p:ext uri="{BB962C8B-B14F-4D97-AF65-F5344CB8AC3E}">
        <p14:creationId xmlns:p14="http://schemas.microsoft.com/office/powerpoint/2010/main" val="1534528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301532"/>
            <a:ext cx="9143998" cy="1020762"/>
          </a:xfrm>
        </p:spPr>
        <p:txBody>
          <a:bodyPr/>
          <a:lstStyle/>
          <a:p>
            <a:r>
              <a:rPr lang="en-IN" dirty="0"/>
              <a:t>Tool: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Opmanager</a:t>
            </a:r>
            <a:r>
              <a:rPr lang="en-IN" dirty="0"/>
              <a:t> [ commercial tool ]</a:t>
            </a:r>
          </a:p>
          <a:p>
            <a:r>
              <a:rPr lang="en-IN" dirty="0" err="1"/>
              <a:t>Snmp</a:t>
            </a:r>
            <a:r>
              <a:rPr lang="en-IN" dirty="0"/>
              <a:t>-check enumeration tool </a:t>
            </a:r>
          </a:p>
          <a:p>
            <a:pPr lvl="1"/>
            <a:r>
              <a:rPr lang="en-IN" dirty="0">
                <a:hlinkClick r:id="rId2"/>
              </a:rPr>
              <a:t>https://tools.kali.org/information-gathering/snmp-check</a:t>
            </a:r>
            <a:r>
              <a:rPr lang="en-IN" dirty="0"/>
              <a:t> </a:t>
            </a:r>
          </a:p>
          <a:p>
            <a:pPr lvl="1"/>
            <a:r>
              <a:rPr lang="en-IN" dirty="0">
                <a:hlinkClick r:id="rId3"/>
              </a:rPr>
              <a:t>https://highon.coffee/blog/penetration-testing-tools-cheat-sheet/#snmp-enumeration-tools</a:t>
            </a:r>
            <a:r>
              <a:rPr lang="en-IN" dirty="0"/>
              <a:t> </a:t>
            </a:r>
          </a:p>
          <a:p>
            <a:pPr marL="274320" lvl="1" indent="0">
              <a:buNone/>
            </a:pPr>
            <a:r>
              <a:rPr lang="en-IN" dirty="0" err="1"/>
              <a:t>Nmap</a:t>
            </a:r>
            <a:r>
              <a:rPr lang="en-IN" dirty="0"/>
              <a:t> –p 161 –script=</a:t>
            </a:r>
            <a:r>
              <a:rPr lang="en-IN" dirty="0" err="1"/>
              <a:t>snmp</a:t>
            </a:r>
            <a:r>
              <a:rPr lang="en-IN" dirty="0"/>
              <a:t>-info &lt;target-</a:t>
            </a:r>
            <a:r>
              <a:rPr lang="en-IN" dirty="0" err="1"/>
              <a:t>ip</a:t>
            </a:r>
            <a:r>
              <a:rPr lang="en-IN" dirty="0"/>
              <a:t>&gt;</a:t>
            </a:r>
          </a:p>
          <a:p>
            <a:pPr marL="274320" lvl="1" indent="0">
              <a:buNone/>
            </a:pPr>
            <a:endParaRPr lang="en-IN" dirty="0"/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marL="274320" lvl="1" indent="0">
              <a:buNone/>
            </a:pP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5162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SMTP &amp; DNS[ seen at RECON phase ]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Simple Mail Transfer Protocol</a:t>
            </a:r>
          </a:p>
          <a:p>
            <a:pPr lvl="1"/>
            <a:r>
              <a:rPr lang="en-IN" dirty="0"/>
              <a:t>VRFY verify the user is valid or not </a:t>
            </a:r>
          </a:p>
          <a:p>
            <a:pPr lvl="1"/>
            <a:r>
              <a:rPr lang="en-IN" dirty="0"/>
              <a:t>EXPN Verify the user and enumerate the username list</a:t>
            </a:r>
          </a:p>
          <a:p>
            <a:pPr lvl="1"/>
            <a:r>
              <a:rPr lang="en-IN" dirty="0"/>
              <a:t>RCPT  TO checking the receiver address </a:t>
            </a:r>
          </a:p>
          <a:p>
            <a:pPr lvl="1"/>
            <a:endParaRPr lang="en-IN" dirty="0"/>
          </a:p>
          <a:p>
            <a:r>
              <a:rPr lang="en-IN" dirty="0"/>
              <a:t>Reference: </a:t>
            </a:r>
            <a:r>
              <a:rPr lang="en-IN" dirty="0">
                <a:hlinkClick r:id="rId2"/>
              </a:rPr>
              <a:t>http://pentestmonkey.net/tools/user-enumeration/smtp-user-enum</a:t>
            </a:r>
            <a:r>
              <a:rPr lang="en-IN" dirty="0"/>
              <a:t> </a:t>
            </a:r>
          </a:p>
          <a:p>
            <a:pPr lvl="1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24156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 err="1"/>
              <a:t>Smtp</a:t>
            </a:r>
            <a:r>
              <a:rPr lang="en-IN" dirty="0"/>
              <a:t>-user-</a:t>
            </a:r>
            <a:r>
              <a:rPr lang="en-IN" dirty="0" err="1"/>
              <a:t>enum</a:t>
            </a:r>
            <a:endParaRPr lang="en-IN" dirty="0"/>
          </a:p>
          <a:p>
            <a:pPr lvl="1"/>
            <a:r>
              <a:rPr lang="en-IN" dirty="0"/>
              <a:t>Checking the username is valid or not +</a:t>
            </a:r>
          </a:p>
          <a:p>
            <a:r>
              <a:rPr lang="en-IN" dirty="0" err="1"/>
              <a:t>nmap</a:t>
            </a:r>
            <a:r>
              <a:rPr lang="en-IN" dirty="0"/>
              <a:t> --script </a:t>
            </a:r>
            <a:r>
              <a:rPr lang="en-IN" dirty="0" err="1"/>
              <a:t>smtp-enum-users.nse</a:t>
            </a:r>
            <a:r>
              <a:rPr lang="en-IN" dirty="0"/>
              <a:t> &lt;target&gt;</a:t>
            </a:r>
          </a:p>
        </p:txBody>
      </p:sp>
    </p:spTree>
    <p:extLst>
      <p:ext uri="{BB962C8B-B14F-4D97-AF65-F5344CB8AC3E}">
        <p14:creationId xmlns:p14="http://schemas.microsoft.com/office/powerpoint/2010/main" val="1908193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5849" y="328426"/>
            <a:ext cx="9143998" cy="1020762"/>
          </a:xfrm>
        </p:spPr>
        <p:txBody>
          <a:bodyPr/>
          <a:lstStyle/>
          <a:p>
            <a:r>
              <a:rPr lang="en-IN" dirty="0"/>
              <a:t>LDAP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Lightweight Directory Access Protocol is a protocol used to access directory listings within Active Directory or from other Directory Services. </a:t>
            </a:r>
          </a:p>
          <a:p>
            <a:r>
              <a:rPr lang="en-US" dirty="0"/>
              <a:t> A directory is usually compiled in a hierarchical and logical format</a:t>
            </a:r>
          </a:p>
          <a:p>
            <a:pPr marL="0" indent="0">
              <a:buNone/>
            </a:pPr>
            <a:endParaRPr lang="en-US" altLang="en-US" dirty="0">
              <a:latin typeface="Arial Unicode MS" panose="020B0604020202020204" pitchFamily="34" charset="-128"/>
            </a:endParaRPr>
          </a:p>
          <a:p>
            <a:pPr marL="0" indent="0">
              <a:buNone/>
            </a:pPr>
            <a:r>
              <a:rPr lang="en-US" altLang="en-US" dirty="0">
                <a:latin typeface="Arial Unicode MS" panose="020B0604020202020204" pitchFamily="34" charset="-128"/>
              </a:rPr>
              <a:t>Command:</a:t>
            </a:r>
          </a:p>
          <a:p>
            <a:pPr marL="0" indent="0">
              <a:buNone/>
            </a:pPr>
            <a:r>
              <a:rPr lang="en-US" altLang="en-US" dirty="0">
                <a:latin typeface="Arial Unicode MS" panose="020B0604020202020204" pitchFamily="34" charset="-128"/>
              </a:rPr>
              <a:t>Ad-</a:t>
            </a:r>
            <a:r>
              <a:rPr lang="en-US" altLang="en-US" dirty="0" err="1">
                <a:latin typeface="Arial Unicode MS" panose="020B0604020202020204" pitchFamily="34" charset="-128"/>
              </a:rPr>
              <a:t>ldap</a:t>
            </a:r>
            <a:r>
              <a:rPr lang="en-US" altLang="en-US" dirty="0">
                <a:latin typeface="Arial Unicode MS" panose="020B0604020202020204" pitchFamily="34" charset="-128"/>
              </a:rPr>
              <a:t>-</a:t>
            </a:r>
            <a:r>
              <a:rPr lang="en-US" altLang="en-US" dirty="0" err="1">
                <a:latin typeface="Arial Unicode MS" panose="020B0604020202020204" pitchFamily="34" charset="-128"/>
              </a:rPr>
              <a:t>enum</a:t>
            </a:r>
            <a:r>
              <a:rPr lang="en-US" altLang="en-US" dirty="0">
                <a:latin typeface="Arial Unicode MS" panose="020B0604020202020204" pitchFamily="34" charset="-128"/>
              </a:rPr>
              <a:t> </a:t>
            </a:r>
          </a:p>
          <a:p>
            <a:pPr marL="0" indent="0">
              <a:buNone/>
            </a:pPr>
            <a:r>
              <a:rPr lang="en-US" altLang="en-US" dirty="0" err="1">
                <a:latin typeface="Arial Unicode MS" panose="020B0604020202020204" pitchFamily="34" charset="-128"/>
              </a:rPr>
              <a:t>nmap</a:t>
            </a:r>
            <a:r>
              <a:rPr lang="en-US" altLang="en-US" dirty="0">
                <a:latin typeface="Arial Unicode MS" panose="020B0604020202020204" pitchFamily="34" charset="-128"/>
              </a:rPr>
              <a:t> -p 389 --script </a:t>
            </a:r>
            <a:r>
              <a:rPr lang="en-US" altLang="en-US" dirty="0" err="1">
                <a:latin typeface="Arial Unicode MS" panose="020B0604020202020204" pitchFamily="34" charset="-128"/>
              </a:rPr>
              <a:t>ldap</a:t>
            </a:r>
            <a:r>
              <a:rPr lang="en-US" altLang="en-US" dirty="0">
                <a:latin typeface="Arial Unicode MS" panose="020B0604020202020204" pitchFamily="34" charset="-128"/>
              </a:rPr>
              <a:t>-search &lt;target&gt;</a:t>
            </a:r>
            <a:endParaRPr lang="en-US" altLang="en-US" sz="800" dirty="0"/>
          </a:p>
          <a:p>
            <a:pPr marL="0" indent="0">
              <a:buNone/>
            </a:pPr>
            <a:endParaRPr lang="en-US" altLang="en-US" sz="4800" dirty="0">
              <a:latin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3934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80640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Use SNMP v3 </a:t>
            </a:r>
          </a:p>
          <a:p>
            <a:r>
              <a:rPr lang="en-IN" dirty="0"/>
              <a:t>Use different username for mail id address</a:t>
            </a:r>
          </a:p>
          <a:p>
            <a:r>
              <a:rPr lang="en-IN" dirty="0"/>
              <a:t>Use SSL for LDAP communication </a:t>
            </a:r>
          </a:p>
          <a:p>
            <a:r>
              <a:rPr lang="en-IN" dirty="0"/>
              <a:t>Disable the port 137,161 </a:t>
            </a:r>
          </a:p>
          <a:p>
            <a:r>
              <a:rPr lang="en-IN" dirty="0"/>
              <a:t>Filter unknown recipients address to validate the address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07935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Types of Hacker’s	</a:t>
            </a:r>
            <a:endParaRPr lang="en-IN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White Hat</a:t>
            </a:r>
          </a:p>
          <a:p>
            <a:r>
              <a:rPr lang="en-IN" dirty="0"/>
              <a:t>Black Hat</a:t>
            </a:r>
          </a:p>
          <a:p>
            <a:r>
              <a:rPr lang="en-IN" dirty="0"/>
              <a:t>Grey Hat </a:t>
            </a:r>
          </a:p>
          <a:p>
            <a:r>
              <a:rPr lang="en-IN" dirty="0"/>
              <a:t>Script kiddies</a:t>
            </a:r>
          </a:p>
          <a:p>
            <a:r>
              <a:rPr lang="en-IN" dirty="0"/>
              <a:t>State sponsored </a:t>
            </a:r>
          </a:p>
          <a:p>
            <a:r>
              <a:rPr lang="en-IN" dirty="0"/>
              <a:t>Cyber Terrorists</a:t>
            </a:r>
          </a:p>
          <a:p>
            <a:r>
              <a:rPr lang="en-IN" dirty="0"/>
              <a:t>Suicide hacker</a:t>
            </a:r>
          </a:p>
          <a:p>
            <a:r>
              <a:rPr lang="en-IN" dirty="0"/>
              <a:t>And more…</a:t>
            </a:r>
          </a:p>
        </p:txBody>
      </p:sp>
    </p:spTree>
    <p:extLst>
      <p:ext uri="{BB962C8B-B14F-4D97-AF65-F5344CB8AC3E}">
        <p14:creationId xmlns:p14="http://schemas.microsoft.com/office/powerpoint/2010/main" val="166356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Sniffing 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537290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Process of monitoring and capturing all the packets passing through a given network using sniffing tools</a:t>
            </a:r>
          </a:p>
          <a:p>
            <a:r>
              <a:rPr lang="en-IN" dirty="0"/>
              <a:t>Sensitive information obtained from sniffing:</a:t>
            </a:r>
          </a:p>
          <a:p>
            <a:pPr lvl="1"/>
            <a:r>
              <a:rPr lang="en-IN" dirty="0"/>
              <a:t>FTP Password</a:t>
            </a:r>
          </a:p>
          <a:p>
            <a:pPr lvl="1"/>
            <a:r>
              <a:rPr lang="en-IN" dirty="0"/>
              <a:t>Telnet password</a:t>
            </a:r>
          </a:p>
          <a:p>
            <a:pPr lvl="1"/>
            <a:r>
              <a:rPr lang="en-IN" dirty="0"/>
              <a:t>DNS traffic </a:t>
            </a:r>
          </a:p>
          <a:p>
            <a:pPr lvl="1"/>
            <a:r>
              <a:rPr lang="en-IN" dirty="0"/>
              <a:t>Web traffic</a:t>
            </a:r>
          </a:p>
          <a:p>
            <a:pPr lvl="1"/>
            <a:r>
              <a:rPr lang="en-IN" dirty="0"/>
              <a:t>Router configuration </a:t>
            </a:r>
          </a:p>
          <a:p>
            <a:pPr lvl="1"/>
            <a:r>
              <a:rPr lang="en-IN" dirty="0"/>
              <a:t>Packets passing through network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96835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How sniff’s works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Promiscuous  mode</a:t>
            </a:r>
          </a:p>
          <a:p>
            <a:pPr marL="0" indent="0">
              <a:buNone/>
            </a:pPr>
            <a:r>
              <a:rPr lang="en-IN" dirty="0"/>
              <a:t>	-  capturing all packets are passing through interface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>
                <a:hlinkClick r:id="rId2"/>
              </a:rPr>
              <a:t>https://tots.1o24.org/how-to-check-if-promiscuous-mode-is-enabled-on-network-interface-in-linux/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09581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Attack Method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MAC </a:t>
            </a:r>
          </a:p>
          <a:p>
            <a:r>
              <a:rPr lang="en-IN" dirty="0"/>
              <a:t>ARP </a:t>
            </a:r>
          </a:p>
          <a:p>
            <a:r>
              <a:rPr lang="en-IN" dirty="0"/>
              <a:t>DHCP</a:t>
            </a:r>
          </a:p>
          <a:p>
            <a:r>
              <a:rPr lang="en-IN" dirty="0"/>
              <a:t>DNS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177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MAC 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Change the mac address and sniffing the packets from the target address.</a:t>
            </a:r>
          </a:p>
          <a:p>
            <a:r>
              <a:rPr lang="en-IN" dirty="0"/>
              <a:t>Advantages:</a:t>
            </a:r>
          </a:p>
          <a:p>
            <a:pPr lvl="1"/>
            <a:r>
              <a:rPr lang="en-IN" dirty="0"/>
              <a:t>Update the mac address instead of original one </a:t>
            </a:r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r>
              <a:rPr lang="en-IN" dirty="0" err="1"/>
              <a:t>Macchanger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87773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ARP 	sniffing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IN" dirty="0"/>
              <a:t>Sending multiple ARP requests to target network</a:t>
            </a:r>
          </a:p>
          <a:p>
            <a:r>
              <a:rPr lang="en-IN" dirty="0"/>
              <a:t>Advantages:</a:t>
            </a:r>
          </a:p>
          <a:p>
            <a:pPr lvl="1"/>
            <a:r>
              <a:rPr lang="en-IN" dirty="0"/>
              <a:t>Take a control of network and sniffing the network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dirty="0"/>
              <a:t>Tools:</a:t>
            </a:r>
          </a:p>
          <a:p>
            <a:r>
              <a:rPr lang="en-IN" dirty="0" err="1"/>
              <a:t>Arping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37909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DHCP sniffing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4024" y="1775012"/>
            <a:ext cx="10321835" cy="4751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7251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DHCP Attack: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DHCP Starvation attack</a:t>
            </a:r>
          </a:p>
          <a:p>
            <a:pPr lvl="1"/>
            <a:r>
              <a:rPr lang="en-IN" dirty="0"/>
              <a:t>Sending multiple DHCP request with spoofed mac address to DHCP server. At last, legitimate user unable to get address </a:t>
            </a:r>
          </a:p>
          <a:p>
            <a:r>
              <a:rPr lang="en-IN" dirty="0"/>
              <a:t>Rogue DHCP attack</a:t>
            </a:r>
          </a:p>
          <a:p>
            <a:pPr lvl="1"/>
            <a:r>
              <a:rPr lang="en-IN" dirty="0"/>
              <a:t>Instead of original DHCP server, rogue (attacker </a:t>
            </a:r>
            <a:r>
              <a:rPr lang="en-IN" dirty="0" err="1"/>
              <a:t>dhcp</a:t>
            </a:r>
            <a:r>
              <a:rPr lang="en-IN" dirty="0"/>
              <a:t> server) will send offer and request to </a:t>
            </a:r>
            <a:r>
              <a:rPr lang="en-IN" dirty="0" err="1"/>
              <a:t>dhcp</a:t>
            </a:r>
            <a:r>
              <a:rPr lang="en-IN" dirty="0"/>
              <a:t> client. So, entire network traffic will send through rogue server.</a:t>
            </a:r>
          </a:p>
          <a:p>
            <a:pPr marL="274320" lvl="1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94348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DNS sniffing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IN" dirty="0"/>
              <a:t>Altering or modified the IP address of </a:t>
            </a:r>
            <a:r>
              <a:rPr lang="en-IN" dirty="0" err="1"/>
              <a:t>dns</a:t>
            </a:r>
            <a:r>
              <a:rPr lang="en-IN" dirty="0"/>
              <a:t> </a:t>
            </a:r>
            <a:r>
              <a:rPr lang="en-IN" dirty="0" err="1"/>
              <a:t>config</a:t>
            </a:r>
            <a:endParaRPr lang="en-IN" dirty="0"/>
          </a:p>
          <a:p>
            <a:endParaRPr lang="en-IN" dirty="0"/>
          </a:p>
          <a:p>
            <a:r>
              <a:rPr lang="en-IN" dirty="0"/>
              <a:t>Attack :</a:t>
            </a:r>
          </a:p>
          <a:p>
            <a:pPr lvl="1"/>
            <a:r>
              <a:rPr lang="en-IN" dirty="0"/>
              <a:t>Intranet local </a:t>
            </a:r>
            <a:r>
              <a:rPr lang="en-IN" dirty="0" err="1"/>
              <a:t>dns</a:t>
            </a:r>
            <a:r>
              <a:rPr lang="en-IN" dirty="0"/>
              <a:t> spoof</a:t>
            </a:r>
          </a:p>
          <a:p>
            <a:pPr lvl="2"/>
            <a:r>
              <a:rPr lang="en-IN" dirty="0"/>
              <a:t>Change the value in local internet </a:t>
            </a:r>
            <a:r>
              <a:rPr lang="en-IN" dirty="0" err="1"/>
              <a:t>dns</a:t>
            </a:r>
            <a:r>
              <a:rPr lang="en-IN" dirty="0"/>
              <a:t> server</a:t>
            </a:r>
          </a:p>
          <a:p>
            <a:pPr lvl="1"/>
            <a:r>
              <a:rPr lang="en-IN" dirty="0"/>
              <a:t>Internet DNS spoof</a:t>
            </a:r>
          </a:p>
          <a:p>
            <a:pPr lvl="2"/>
            <a:r>
              <a:rPr lang="en-IN" dirty="0"/>
              <a:t>Providing the incorrect </a:t>
            </a:r>
            <a:r>
              <a:rPr lang="en-IN" dirty="0" err="1"/>
              <a:t>ip</a:t>
            </a:r>
            <a:r>
              <a:rPr lang="en-IN" dirty="0"/>
              <a:t> address after modified the address of </a:t>
            </a:r>
            <a:r>
              <a:rPr lang="en-IN" dirty="0" err="1"/>
              <a:t>dns</a:t>
            </a:r>
            <a:r>
              <a:rPr lang="en-IN" dirty="0"/>
              <a:t> server </a:t>
            </a:r>
            <a:r>
              <a:rPr lang="en-IN" dirty="0" err="1"/>
              <a:t>ip</a:t>
            </a:r>
            <a:r>
              <a:rPr lang="en-IN" dirty="0"/>
              <a:t> address ( attacker </a:t>
            </a:r>
            <a:r>
              <a:rPr lang="en-IN" dirty="0" err="1"/>
              <a:t>ip</a:t>
            </a:r>
            <a:r>
              <a:rPr lang="en-IN" dirty="0"/>
              <a:t> address provided) </a:t>
            </a:r>
          </a:p>
          <a:p>
            <a:pPr lvl="1"/>
            <a:r>
              <a:rPr lang="en-IN" dirty="0"/>
              <a:t>Proxy DNS </a:t>
            </a:r>
          </a:p>
          <a:p>
            <a:pPr lvl="2"/>
            <a:r>
              <a:rPr lang="en-IN" dirty="0"/>
              <a:t>Send via fake website into request one </a:t>
            </a:r>
          </a:p>
          <a:p>
            <a:pPr lvl="1"/>
            <a:r>
              <a:rPr lang="en-IN" dirty="0"/>
              <a:t>DNS cache</a:t>
            </a:r>
          </a:p>
          <a:p>
            <a:pPr lvl="1"/>
            <a:r>
              <a:rPr lang="en-IN" dirty="0"/>
              <a:t>Altered the address of </a:t>
            </a:r>
            <a:r>
              <a:rPr lang="en-IN" dirty="0" err="1"/>
              <a:t>dns</a:t>
            </a:r>
            <a:r>
              <a:rPr lang="en-IN" dirty="0"/>
              <a:t> cache </a:t>
            </a:r>
          </a:p>
        </p:txBody>
      </p:sp>
    </p:spTree>
    <p:extLst>
      <p:ext uri="{BB962C8B-B14F-4D97-AF65-F5344CB8AC3E}">
        <p14:creationId xmlns:p14="http://schemas.microsoft.com/office/powerpoint/2010/main" val="288889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Tools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Ettercap</a:t>
            </a:r>
          </a:p>
          <a:p>
            <a:r>
              <a:rPr lang="en-IN" dirty="0"/>
              <a:t>Wireshark or </a:t>
            </a:r>
            <a:r>
              <a:rPr lang="en-IN" dirty="0" err="1"/>
              <a:t>tcpdump</a:t>
            </a:r>
            <a:endParaRPr lang="en-IN" dirty="0"/>
          </a:p>
          <a:p>
            <a:endParaRPr lang="en-IN" dirty="0"/>
          </a:p>
          <a:p>
            <a:r>
              <a:rPr lang="en-IN" dirty="0">
                <a:hlinkClick r:id="rId2"/>
              </a:rPr>
              <a:t>https://hackertarget.com/wireshark-tutorial-and-cheat-sheet/</a:t>
            </a: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86026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Hacking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Reconnaissance [ foot printing ]</a:t>
            </a:r>
          </a:p>
          <a:p>
            <a:r>
              <a:rPr lang="en-IN" dirty="0"/>
              <a:t>Scanning  [ enumeration also covered]</a:t>
            </a:r>
          </a:p>
          <a:p>
            <a:r>
              <a:rPr lang="en-IN" dirty="0"/>
              <a:t>Gaining the access</a:t>
            </a:r>
          </a:p>
          <a:p>
            <a:r>
              <a:rPr lang="en-IN" dirty="0"/>
              <a:t>Maintaining the access</a:t>
            </a:r>
          </a:p>
          <a:p>
            <a:r>
              <a:rPr lang="en-IN" dirty="0"/>
              <a:t>Clearing the tracks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65807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LIVE DEMO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65878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Sniffing Attack Detection techniques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IDS </a:t>
            </a:r>
          </a:p>
          <a:p>
            <a:r>
              <a:rPr lang="en-IN" dirty="0"/>
              <a:t>Promiscuous mode </a:t>
            </a:r>
          </a:p>
          <a:p>
            <a:pPr lvl="1"/>
            <a:r>
              <a:rPr lang="en-IN" dirty="0"/>
              <a:t>Detect the promiscuous mode </a:t>
            </a:r>
          </a:p>
          <a:p>
            <a:pPr lvl="1"/>
            <a:r>
              <a:rPr lang="en-IN" dirty="0"/>
              <a:t>Ping to </a:t>
            </a:r>
            <a:r>
              <a:rPr lang="en-IN" dirty="0" err="1"/>
              <a:t>repect</a:t>
            </a:r>
            <a:r>
              <a:rPr lang="en-IN" dirty="0"/>
              <a:t> </a:t>
            </a:r>
            <a:r>
              <a:rPr lang="en-IN" dirty="0" err="1"/>
              <a:t>ip</a:t>
            </a:r>
            <a:r>
              <a:rPr lang="en-IN" dirty="0"/>
              <a:t> address [ sending fake packet with it’s </a:t>
            </a:r>
            <a:r>
              <a:rPr lang="en-IN" dirty="0" err="1"/>
              <a:t>ip</a:t>
            </a:r>
            <a:r>
              <a:rPr lang="en-IN" dirty="0"/>
              <a:t> address and fake mac address. If reply from machine means it’s running promiscuous mode]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19436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1379" y="283603"/>
            <a:ext cx="9143998" cy="1020762"/>
          </a:xfrm>
        </p:spPr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413" y="1701650"/>
            <a:ext cx="11385176" cy="4851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0733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Denial of service 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40179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FF00"/>
                </a:solidFill>
              </a:rPr>
              <a:t>Denial of service</a:t>
            </a:r>
            <a:r>
              <a:rPr lang="en-IN" dirty="0"/>
              <a:t>	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Attempt to prevent legitimate users from accessing the service. </a:t>
            </a:r>
          </a:p>
          <a:p>
            <a:r>
              <a:rPr lang="en-US" b="1" dirty="0" err="1">
                <a:solidFill>
                  <a:srgbClr val="FF0000"/>
                </a:solidFill>
              </a:rPr>
              <a:t>DoS</a:t>
            </a:r>
            <a:r>
              <a:rPr lang="en-US" b="1" dirty="0">
                <a:solidFill>
                  <a:srgbClr val="FF0000"/>
                </a:solidFill>
              </a:rPr>
              <a:t> attack</a:t>
            </a:r>
            <a:r>
              <a:rPr lang="en-US" dirty="0"/>
              <a:t>, </a:t>
            </a:r>
          </a:p>
          <a:p>
            <a:pPr lvl="1"/>
            <a:r>
              <a:rPr lang="en-US" dirty="0"/>
              <a:t>the attacker usually sends excessive messages asking the network or server to authenticate requests that have invalid return addresses.</a:t>
            </a:r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  <a:p>
            <a:pPr marL="274320" lvl="1" indent="0">
              <a:buNone/>
            </a:pP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958508" y="4221088"/>
            <a:ext cx="864096" cy="1152128"/>
          </a:xfrm>
          <a:prstGeom prst="rect">
            <a:avLst/>
          </a:prstGeom>
          <a:ln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rgbClr val="FF0000"/>
                </a:solidFill>
              </a:rPr>
              <a:t>Server</a:t>
            </a:r>
          </a:p>
        </p:txBody>
      </p:sp>
      <p:sp>
        <p:nvSpPr>
          <p:cNvPr id="8" name="Down Arrow 7"/>
          <p:cNvSpPr/>
          <p:nvPr/>
        </p:nvSpPr>
        <p:spPr>
          <a:xfrm rot="16200000">
            <a:off x="3628139" y="3915054"/>
            <a:ext cx="2808312" cy="2124236"/>
          </a:xfrm>
          <a:prstGeom prst="downArrow">
            <a:avLst/>
          </a:prstGeom>
          <a:ln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/>
              <a:t>Request </a:t>
            </a:r>
          </a:p>
        </p:txBody>
      </p:sp>
    </p:spTree>
    <p:extLst>
      <p:ext uri="{BB962C8B-B14F-4D97-AF65-F5344CB8AC3E}">
        <p14:creationId xmlns:p14="http://schemas.microsoft.com/office/powerpoint/2010/main" val="1314733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3772" y="404664"/>
            <a:ext cx="11449272" cy="6297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0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Techniques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4" y="1792941"/>
            <a:ext cx="9144000" cy="4876799"/>
          </a:xfrm>
        </p:spPr>
        <p:txBody>
          <a:bodyPr>
            <a:normAutofit fontScale="85000" lnSpcReduction="20000"/>
          </a:bodyPr>
          <a:lstStyle/>
          <a:p>
            <a:r>
              <a:rPr lang="en-IN" b="1" dirty="0">
                <a:solidFill>
                  <a:srgbClr val="FF0000"/>
                </a:solidFill>
              </a:rPr>
              <a:t>Volumetric Attacks</a:t>
            </a:r>
          </a:p>
          <a:p>
            <a:pPr lvl="1"/>
            <a:r>
              <a:rPr lang="en-IN" dirty="0"/>
              <a:t>Bandwidth attack</a:t>
            </a:r>
          </a:p>
          <a:p>
            <a:r>
              <a:rPr lang="en-IN" b="1" dirty="0">
                <a:solidFill>
                  <a:srgbClr val="FF0000"/>
                </a:solidFill>
              </a:rPr>
              <a:t>Fragmentation Attacks</a:t>
            </a:r>
          </a:p>
          <a:p>
            <a:pPr lvl="1"/>
            <a:r>
              <a:rPr lang="en-IN" dirty="0"/>
              <a:t>Overwhelming re-fragmentation </a:t>
            </a:r>
          </a:p>
          <a:p>
            <a:r>
              <a:rPr lang="en-IN" b="1" dirty="0" err="1">
                <a:solidFill>
                  <a:srgbClr val="FF0000"/>
                </a:solidFill>
              </a:rPr>
              <a:t>Tcp</a:t>
            </a:r>
            <a:r>
              <a:rPr lang="en-IN" b="1" dirty="0">
                <a:solidFill>
                  <a:srgbClr val="FF0000"/>
                </a:solidFill>
              </a:rPr>
              <a:t> state exhaustion Attack [ Protocol Attack ]</a:t>
            </a:r>
          </a:p>
          <a:p>
            <a:pPr lvl="1"/>
            <a:r>
              <a:rPr lang="en-IN" dirty="0"/>
              <a:t>Service request attack</a:t>
            </a:r>
          </a:p>
          <a:p>
            <a:pPr lvl="1"/>
            <a:r>
              <a:rPr lang="en-IN" dirty="0"/>
              <a:t>SYN attack [ Never complete the TCP handshake with fake address { didn’t send </a:t>
            </a:r>
            <a:r>
              <a:rPr lang="en-IN" dirty="0" err="1"/>
              <a:t>Ack</a:t>
            </a:r>
            <a:r>
              <a:rPr lang="en-IN" dirty="0"/>
              <a:t>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 }]</a:t>
            </a:r>
          </a:p>
          <a:p>
            <a:pPr lvl="1"/>
            <a:r>
              <a:rPr lang="en-IN" dirty="0"/>
              <a:t>SYN Flood attack [ Flooding the SYN packets. Holding 70 sec for ACK of </a:t>
            </a:r>
            <a:r>
              <a:rPr lang="en-IN" dirty="0" err="1"/>
              <a:t>syn</a:t>
            </a:r>
            <a:r>
              <a:rPr lang="en-IN" dirty="0"/>
              <a:t>/</a:t>
            </a:r>
            <a:r>
              <a:rPr lang="en-IN" dirty="0" err="1"/>
              <a:t>ack</a:t>
            </a:r>
            <a:r>
              <a:rPr lang="en-IN" dirty="0"/>
              <a:t>]</a:t>
            </a:r>
          </a:p>
          <a:p>
            <a:r>
              <a:rPr lang="en-IN" b="1" dirty="0">
                <a:solidFill>
                  <a:srgbClr val="FF0000"/>
                </a:solidFill>
              </a:rPr>
              <a:t>Application Layer Attacks</a:t>
            </a:r>
          </a:p>
          <a:p>
            <a:pPr lvl="1"/>
            <a:r>
              <a:rPr lang="en-IN" dirty="0"/>
              <a:t>Sending multiple request to application server</a:t>
            </a:r>
          </a:p>
          <a:p>
            <a:r>
              <a:rPr lang="en-IN" dirty="0">
                <a:solidFill>
                  <a:srgbClr val="FF0000"/>
                </a:solidFill>
              </a:rPr>
              <a:t>MISC </a:t>
            </a:r>
          </a:p>
          <a:p>
            <a:pPr lvl="1"/>
            <a:r>
              <a:rPr lang="en-IN" dirty="0"/>
              <a:t>Peer 2 peer attack [ exploit the server and send request to target address ]</a:t>
            </a:r>
          </a:p>
          <a:p>
            <a:pPr lvl="1"/>
            <a:r>
              <a:rPr lang="en-IN" dirty="0"/>
              <a:t>Permanent  DOS  [ updating hardware firmware ]	</a:t>
            </a:r>
          </a:p>
          <a:p>
            <a:pPr lvl="1"/>
            <a:r>
              <a:rPr lang="en-IN" dirty="0"/>
              <a:t>Distributed Reflection DOS  [ by using intermediate system to attack the target address 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13557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Botnet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Running automated tasks over the internet and performing simple repetitive task such as web spider and web searching etc..</a:t>
            </a:r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9953" y="2823882"/>
            <a:ext cx="10865223" cy="366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234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DDOS TOOLS:	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Linux </a:t>
            </a:r>
          </a:p>
          <a:p>
            <a:pPr lvl="1"/>
            <a:r>
              <a:rPr lang="en-IN" dirty="0" err="1"/>
              <a:t>Xerxes.c</a:t>
            </a:r>
            <a:r>
              <a:rPr lang="en-IN" dirty="0"/>
              <a:t> [ Most Powerful </a:t>
            </a:r>
            <a:r>
              <a:rPr lang="en-IN" dirty="0" err="1"/>
              <a:t>ddos</a:t>
            </a:r>
            <a:r>
              <a:rPr lang="en-IN" dirty="0"/>
              <a:t> tool] </a:t>
            </a:r>
          </a:p>
          <a:p>
            <a:r>
              <a:rPr lang="en-IN" dirty="0"/>
              <a:t>Windows </a:t>
            </a:r>
          </a:p>
          <a:p>
            <a:pPr lvl="1"/>
            <a:r>
              <a:rPr lang="en-IN" dirty="0"/>
              <a:t>LOIC</a:t>
            </a:r>
          </a:p>
          <a:p>
            <a:pPr lvl="1"/>
            <a:r>
              <a:rPr lang="en-IN" dirty="0"/>
              <a:t>HOIC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94782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Countermeasures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IDS  &amp; IPS </a:t>
            </a:r>
          </a:p>
          <a:p>
            <a:r>
              <a:rPr lang="en-IN" dirty="0"/>
              <a:t>Antivirus &amp; Anti spyware</a:t>
            </a:r>
          </a:p>
          <a:p>
            <a:r>
              <a:rPr lang="en-IN" dirty="0"/>
              <a:t>Reverse DNS to look up the source address</a:t>
            </a:r>
          </a:p>
          <a:p>
            <a:r>
              <a:rPr lang="en-IN" dirty="0"/>
              <a:t>Ingress &amp; egress should filter the address </a:t>
            </a:r>
          </a:p>
          <a:p>
            <a:r>
              <a:rPr lang="en-IN" dirty="0"/>
              <a:t>Incepted the header of </a:t>
            </a:r>
            <a:r>
              <a:rPr lang="en-IN" dirty="0" err="1"/>
              <a:t>ip</a:t>
            </a:r>
            <a:r>
              <a:rPr lang="en-IN" dirty="0"/>
              <a:t> packet and implementation of block the unwanted traffic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93431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RECONNAISANNCE</a:t>
            </a:r>
          </a:p>
        </p:txBody>
      </p:sp>
    </p:spTree>
    <p:extLst>
      <p:ext uri="{BB962C8B-B14F-4D97-AF65-F5344CB8AC3E}">
        <p14:creationId xmlns:p14="http://schemas.microsoft.com/office/powerpoint/2010/main" val="2124069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Resources: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hlinkClick r:id="rId2"/>
              </a:rPr>
              <a:t>https://www.cloudflare.com/learning/ddos/what-is-a-ddos-attack/</a:t>
            </a:r>
            <a:endParaRPr lang="en-IN" dirty="0"/>
          </a:p>
          <a:p>
            <a:r>
              <a:rPr lang="en-IN" dirty="0">
                <a:hlinkClick r:id="rId3"/>
              </a:rPr>
              <a:t>https://pdfs.semanticscholar.org/a276/00d2c0619bcdc7e1d6e13103ff8aaa390144.pdf</a:t>
            </a:r>
            <a:r>
              <a:rPr lang="en-IN" dirty="0"/>
              <a:t> </a:t>
            </a:r>
          </a:p>
          <a:p>
            <a:r>
              <a:rPr lang="en-IN" dirty="0">
                <a:hlinkClick r:id="rId4"/>
              </a:rPr>
              <a:t>https://sites.google.com/a/pccare.vn/it/security-pages/dos-attacks-and-countermeasures</a:t>
            </a:r>
            <a:endParaRPr lang="en-IN" dirty="0"/>
          </a:p>
          <a:p>
            <a:endParaRPr lang="en-IN" dirty="0"/>
          </a:p>
          <a:p>
            <a:r>
              <a:rPr lang="en-IN" dirty="0"/>
              <a:t> 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7128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26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Social Engineering </a:t>
            </a: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4584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Social Engineering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Art of Convincing people to reveal the confidential information </a:t>
            </a:r>
          </a:p>
          <a:p>
            <a:endParaRPr lang="en-IN" dirty="0"/>
          </a:p>
          <a:p>
            <a:r>
              <a:rPr lang="en-IN" dirty="0"/>
              <a:t>Cons:</a:t>
            </a:r>
          </a:p>
          <a:p>
            <a:pPr lvl="1"/>
            <a:r>
              <a:rPr lang="en-IN" dirty="0"/>
              <a:t>Economical loss</a:t>
            </a:r>
          </a:p>
          <a:p>
            <a:pPr lvl="1"/>
            <a:r>
              <a:rPr lang="en-IN" dirty="0"/>
              <a:t>Loss of privacy </a:t>
            </a:r>
          </a:p>
          <a:p>
            <a:pPr lvl="1"/>
            <a:r>
              <a:rPr lang="en-IN" dirty="0"/>
              <a:t>Damage of goodwill</a:t>
            </a:r>
          </a:p>
        </p:txBody>
      </p:sp>
    </p:spTree>
    <p:extLst>
      <p:ext uri="{BB962C8B-B14F-4D97-AF65-F5344CB8AC3E}">
        <p14:creationId xmlns:p14="http://schemas.microsoft.com/office/powerpoint/2010/main" val="4294936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Why it’s effective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“There is no fix for social Engineering attack”</a:t>
            </a:r>
          </a:p>
          <a:p>
            <a:endParaRPr lang="en-IN" dirty="0"/>
          </a:p>
          <a:p>
            <a:r>
              <a:rPr lang="en-IN" dirty="0"/>
              <a:t>Reason:</a:t>
            </a:r>
          </a:p>
          <a:p>
            <a:pPr lvl="1"/>
            <a:r>
              <a:rPr lang="en-IN" dirty="0"/>
              <a:t>Difficult to detect</a:t>
            </a:r>
          </a:p>
          <a:p>
            <a:pPr lvl="1"/>
            <a:r>
              <a:rPr lang="en-IN" dirty="0"/>
              <a:t>No specific software or hardware </a:t>
            </a:r>
          </a:p>
          <a:p>
            <a:pPr lvl="1"/>
            <a:r>
              <a:rPr lang="en-IN" dirty="0"/>
              <a:t>No ensure to ensure complete security 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41424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Phases in Social Engineering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Research on Target </a:t>
            </a:r>
          </a:p>
          <a:p>
            <a:r>
              <a:rPr lang="en-IN" dirty="0"/>
              <a:t>Select a victim</a:t>
            </a:r>
          </a:p>
          <a:p>
            <a:r>
              <a:rPr lang="en-IN" dirty="0"/>
              <a:t>Develop relationship </a:t>
            </a:r>
          </a:p>
          <a:p>
            <a:r>
              <a:rPr lang="en-IN" dirty="0"/>
              <a:t>Exploit the relationship [ collect sensitive information ]</a:t>
            </a:r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44173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social Engineering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6626" y="1779494"/>
            <a:ext cx="11135750" cy="4818530"/>
          </a:xfrm>
        </p:spPr>
        <p:txBody>
          <a:bodyPr>
            <a:normAutofit fontScale="92500" lnSpcReduction="20000"/>
          </a:bodyPr>
          <a:lstStyle/>
          <a:p>
            <a:r>
              <a:rPr lang="en-IN" dirty="0">
                <a:solidFill>
                  <a:srgbClr val="FF0000"/>
                </a:solidFill>
              </a:rPr>
              <a:t>Human based</a:t>
            </a:r>
          </a:p>
          <a:p>
            <a:pPr lvl="1"/>
            <a:r>
              <a:rPr lang="en-IN" dirty="0"/>
              <a:t>Impersonation [ gathering sensitive info who acts like legitimate person ]</a:t>
            </a:r>
          </a:p>
          <a:p>
            <a:pPr lvl="1"/>
            <a:r>
              <a:rPr lang="en-IN" dirty="0"/>
              <a:t>Help desk</a:t>
            </a:r>
          </a:p>
          <a:p>
            <a:pPr lvl="1"/>
            <a:r>
              <a:rPr lang="en-IN" dirty="0"/>
              <a:t>Third party Authorization [ act like verification from company to victim employee]</a:t>
            </a:r>
          </a:p>
          <a:p>
            <a:pPr lvl="1"/>
            <a:r>
              <a:rPr lang="en-IN" dirty="0"/>
              <a:t>Tech support</a:t>
            </a:r>
          </a:p>
          <a:p>
            <a:pPr lvl="1"/>
            <a:r>
              <a:rPr lang="en-IN" dirty="0"/>
              <a:t>Repairman</a:t>
            </a:r>
          </a:p>
          <a:p>
            <a:pPr lvl="1"/>
            <a:r>
              <a:rPr lang="en-IN" dirty="0"/>
              <a:t>Eavesdropping &amp; shoulder surfing </a:t>
            </a:r>
          </a:p>
          <a:p>
            <a:pPr lvl="1"/>
            <a:r>
              <a:rPr lang="en-IN" dirty="0"/>
              <a:t>Dumpster diving [ Gathering information from trash like billing details]</a:t>
            </a:r>
          </a:p>
          <a:p>
            <a:pPr lvl="1"/>
            <a:r>
              <a:rPr lang="en-IN" dirty="0"/>
              <a:t>Piggybacking</a:t>
            </a:r>
          </a:p>
          <a:p>
            <a:pPr lvl="1"/>
            <a:r>
              <a:rPr lang="en-IN" dirty="0"/>
              <a:t>Tail gating  </a:t>
            </a:r>
          </a:p>
          <a:p>
            <a:r>
              <a:rPr lang="en-IN" dirty="0">
                <a:solidFill>
                  <a:srgbClr val="FF0000"/>
                </a:solidFill>
              </a:rPr>
              <a:t>Computer based</a:t>
            </a:r>
          </a:p>
          <a:p>
            <a:pPr lvl="1"/>
            <a:r>
              <a:rPr lang="en-IN" dirty="0"/>
              <a:t>Phishing </a:t>
            </a:r>
          </a:p>
          <a:p>
            <a:r>
              <a:rPr lang="en-IN" dirty="0">
                <a:solidFill>
                  <a:srgbClr val="FF0000"/>
                </a:solidFill>
              </a:rPr>
              <a:t>Mobile based</a:t>
            </a:r>
          </a:p>
          <a:p>
            <a:pPr lvl="1"/>
            <a:r>
              <a:rPr lang="en-IN" dirty="0" err="1"/>
              <a:t>sms</a:t>
            </a:r>
            <a:endParaRPr lang="en-IN" dirty="0"/>
          </a:p>
          <a:p>
            <a:pPr lvl="1"/>
            <a:r>
              <a:rPr lang="en-IN" dirty="0"/>
              <a:t>Malicious apps [ fake security apps ]</a:t>
            </a:r>
          </a:p>
          <a:p>
            <a:pPr marL="274320" lvl="1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518119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Phishing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Acts like a legitimate page but it is spear our sensitive details to attackers</a:t>
            </a:r>
          </a:p>
          <a:p>
            <a:r>
              <a:rPr lang="en-IN" dirty="0"/>
              <a:t>There are various ways to attacks </a:t>
            </a:r>
          </a:p>
          <a:p>
            <a:pPr lvl="1"/>
            <a:r>
              <a:rPr lang="en-IN" dirty="0"/>
              <a:t>Mail</a:t>
            </a:r>
          </a:p>
          <a:p>
            <a:pPr lvl="1"/>
            <a:r>
              <a:rPr lang="en-IN" dirty="0"/>
              <a:t>Link shared via </a:t>
            </a:r>
            <a:r>
              <a:rPr lang="en-IN"/>
              <a:t>sharing medium</a:t>
            </a:r>
          </a:p>
          <a:p>
            <a:pPr marL="274320" lvl="1" indent="0">
              <a:buNone/>
            </a:pPr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74828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Counter measures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Training &amp; Awareness</a:t>
            </a:r>
          </a:p>
          <a:p>
            <a:r>
              <a:rPr lang="en-IN" dirty="0"/>
              <a:t>Operation guidelines [ sensitive info handled by authorized person ]</a:t>
            </a:r>
          </a:p>
          <a:p>
            <a:r>
              <a:rPr lang="en-IN" dirty="0"/>
              <a:t>Access privileges</a:t>
            </a:r>
          </a:p>
          <a:p>
            <a:r>
              <a:rPr lang="en-IN" dirty="0"/>
              <a:t>Classification of privileges [ top secret , not important]</a:t>
            </a:r>
          </a:p>
          <a:p>
            <a:r>
              <a:rPr lang="en-IN" dirty="0"/>
              <a:t>Use antivirus software &amp; detect phishing attacks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70154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N" dirty="0"/>
              <a:t>Cryptography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4288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Reconnaissance: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r>
              <a:rPr lang="en-IN" dirty="0"/>
              <a:t>“</a:t>
            </a:r>
            <a:r>
              <a:rPr lang="en-US" dirty="0">
                <a:solidFill>
                  <a:srgbClr val="FF0000"/>
                </a:solidFill>
              </a:rPr>
              <a:t>Give me six hours to chop down a tree and I will spend the first four sharpening the axe</a:t>
            </a:r>
            <a:r>
              <a:rPr lang="en-US" dirty="0"/>
              <a:t>”</a:t>
            </a:r>
            <a:endParaRPr lang="en-IN" dirty="0"/>
          </a:p>
          <a:p>
            <a:pPr lvl="5"/>
            <a:r>
              <a:rPr lang="en-US" dirty="0"/>
              <a:t>Abraham Lincoln</a:t>
            </a:r>
          </a:p>
          <a:p>
            <a:pPr lvl="5"/>
            <a:endParaRPr lang="en-IN" dirty="0"/>
          </a:p>
          <a:p>
            <a:r>
              <a:rPr lang="en-IN" dirty="0"/>
              <a:t>Process of collecting  or gathering an information  about target as much as possible</a:t>
            </a:r>
          </a:p>
          <a:p>
            <a:pPr marL="0" indent="0">
              <a:buNone/>
            </a:pPr>
            <a:r>
              <a:rPr lang="en-IN" dirty="0">
                <a:solidFill>
                  <a:srgbClr val="00B0F0"/>
                </a:solidFill>
              </a:rPr>
              <a:t>Why it’s important: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Reduce the scope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Find out the attack vector</a:t>
            </a:r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988763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Objectives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Encrypt and decrypt the data and transmission on unsecured network.</a:t>
            </a:r>
          </a:p>
          <a:p>
            <a:r>
              <a:rPr lang="en-IN" dirty="0"/>
              <a:t>Objectives:</a:t>
            </a:r>
          </a:p>
          <a:p>
            <a:pPr lvl="1"/>
            <a:r>
              <a:rPr lang="en-IN" dirty="0"/>
              <a:t>Confidentiality</a:t>
            </a:r>
          </a:p>
          <a:p>
            <a:pPr lvl="1"/>
            <a:r>
              <a:rPr lang="en-IN" dirty="0"/>
              <a:t>Authentication</a:t>
            </a:r>
          </a:p>
          <a:p>
            <a:pPr lvl="1"/>
            <a:r>
              <a:rPr lang="en-IN" dirty="0"/>
              <a:t>Integrity</a:t>
            </a:r>
          </a:p>
          <a:p>
            <a:pPr lvl="1"/>
            <a:r>
              <a:rPr lang="en-IN" dirty="0"/>
              <a:t>Non-repudiation</a:t>
            </a:r>
          </a:p>
          <a:p>
            <a:pPr marL="274320" lvl="1" indent="0">
              <a:buNone/>
            </a:pPr>
            <a:r>
              <a:rPr lang="en-IN" dirty="0"/>
              <a:t> </a:t>
            </a:r>
          </a:p>
          <a:p>
            <a:pPr lvl="1"/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4357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Types of encryption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Symmetric key encryption </a:t>
            </a:r>
          </a:p>
          <a:p>
            <a:pPr lvl="1"/>
            <a:r>
              <a:rPr lang="en-IN" dirty="0"/>
              <a:t>Same pair of key used in encrypt and decrypt</a:t>
            </a:r>
          </a:p>
          <a:p>
            <a:r>
              <a:rPr lang="en-IN" dirty="0">
                <a:solidFill>
                  <a:srgbClr val="FF0000"/>
                </a:solidFill>
              </a:rPr>
              <a:t>Asymmetric key encryption</a:t>
            </a:r>
          </a:p>
          <a:p>
            <a:pPr lvl="1"/>
            <a:r>
              <a:rPr lang="en-IN" dirty="0"/>
              <a:t>Different pair of key used in encrypt and decrypt</a:t>
            </a:r>
          </a:p>
        </p:txBody>
      </p:sp>
    </p:spTree>
    <p:extLst>
      <p:ext uri="{BB962C8B-B14F-4D97-AF65-F5344CB8AC3E}">
        <p14:creationId xmlns:p14="http://schemas.microsoft.com/office/powerpoint/2010/main" val="848165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989" y="1398494"/>
            <a:ext cx="11214846" cy="5127812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solidFill>
                  <a:srgbClr val="FF0000"/>
                </a:solidFill>
              </a:rPr>
              <a:t>Eagle view of encryption Algorithm</a:t>
            </a:r>
          </a:p>
        </p:txBody>
      </p:sp>
    </p:spTree>
    <p:extLst>
      <p:ext uri="{BB962C8B-B14F-4D97-AF65-F5344CB8AC3E}">
        <p14:creationId xmlns:p14="http://schemas.microsoft.com/office/powerpoint/2010/main" val="739729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Based on type of input data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Block cipher</a:t>
            </a:r>
          </a:p>
          <a:p>
            <a:pPr lvl="1"/>
            <a:r>
              <a:rPr lang="en-IN" dirty="0"/>
              <a:t>DES  Data encryption standard</a:t>
            </a:r>
          </a:p>
          <a:p>
            <a:pPr lvl="1"/>
            <a:r>
              <a:rPr lang="en-IN" dirty="0"/>
              <a:t>AES  Advanced encryption standard</a:t>
            </a:r>
          </a:p>
          <a:p>
            <a:r>
              <a:rPr lang="en-IN" dirty="0"/>
              <a:t>Stream cipher </a:t>
            </a:r>
          </a:p>
          <a:p>
            <a:pPr lvl="1"/>
            <a:r>
              <a:rPr lang="en-IN" dirty="0"/>
              <a:t>RC4, RC5, Rc6 algorithm [ R means </a:t>
            </a:r>
            <a:r>
              <a:rPr lang="en-IN" dirty="0" err="1"/>
              <a:t>Rivest</a:t>
            </a:r>
            <a:r>
              <a:rPr lang="en-IN" dirty="0"/>
              <a:t> ]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771229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Based on type of input key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Public Key</a:t>
            </a:r>
          </a:p>
          <a:p>
            <a:pPr lvl="1"/>
            <a:r>
              <a:rPr lang="en-IN" dirty="0"/>
              <a:t>Open to share everyone 			</a:t>
            </a:r>
          </a:p>
          <a:p>
            <a:r>
              <a:rPr lang="en-IN" dirty="0"/>
              <a:t>Private Key </a:t>
            </a:r>
          </a:p>
          <a:p>
            <a:pPr lvl="1"/>
            <a:r>
              <a:rPr lang="en-IN" dirty="0"/>
              <a:t>Don’t be share to anyone</a:t>
            </a:r>
          </a:p>
          <a:p>
            <a:pPr marL="274320" lvl="1" indent="0">
              <a:buNone/>
            </a:pPr>
            <a:endParaRPr lang="en-IN" dirty="0"/>
          </a:p>
          <a:p>
            <a:pPr marL="0" indent="0"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27661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Digital signature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Integrity of the data and identity of signature can be verified </a:t>
            </a:r>
          </a:p>
          <a:p>
            <a:r>
              <a:rPr lang="en-IN" dirty="0"/>
              <a:t>Verification can be done by Digital signature Algorithm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55806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RSA [</a:t>
            </a:r>
            <a:r>
              <a:rPr lang="en-IN" dirty="0" err="1"/>
              <a:t>Rivest</a:t>
            </a:r>
            <a:r>
              <a:rPr lang="en-IN" dirty="0"/>
              <a:t> </a:t>
            </a:r>
            <a:r>
              <a:rPr lang="en-IN" dirty="0" err="1"/>
              <a:t>shamir</a:t>
            </a:r>
            <a:r>
              <a:rPr lang="en-IN" dirty="0"/>
              <a:t> </a:t>
            </a:r>
            <a:r>
              <a:rPr lang="en-IN" dirty="0" err="1"/>
              <a:t>adleman</a:t>
            </a:r>
            <a:r>
              <a:rPr lang="en-IN" dirty="0"/>
              <a:t>] 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Current internet encryption technique. </a:t>
            </a:r>
          </a:p>
          <a:p>
            <a:r>
              <a:rPr lang="en-IN" dirty="0"/>
              <a:t>Using two different prime number</a:t>
            </a:r>
          </a:p>
          <a:p>
            <a:endParaRPr lang="en-IN" dirty="0"/>
          </a:p>
          <a:p>
            <a:endParaRPr lang="en-IN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42328" y="3019860"/>
            <a:ext cx="7987553" cy="3281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2093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Hashing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By using Hash function to create a unique fixed size of bit string representation </a:t>
            </a:r>
          </a:p>
          <a:p>
            <a:r>
              <a:rPr lang="en-IN" dirty="0"/>
              <a:t>MD5</a:t>
            </a:r>
          </a:p>
          <a:p>
            <a:pPr lvl="1"/>
            <a:r>
              <a:rPr lang="en-IN" dirty="0"/>
              <a:t>Due to conjunction, secure hash algorithm has created.</a:t>
            </a:r>
          </a:p>
          <a:p>
            <a:r>
              <a:rPr lang="en-IN" dirty="0"/>
              <a:t>SHA1</a:t>
            </a:r>
          </a:p>
          <a:p>
            <a:r>
              <a:rPr lang="en-IN" dirty="0"/>
              <a:t>SHA2</a:t>
            </a:r>
          </a:p>
          <a:p>
            <a:r>
              <a:rPr lang="en-IN" dirty="0"/>
              <a:t>SHA3</a:t>
            </a:r>
          </a:p>
          <a:p>
            <a:pPr marL="0" indent="0">
              <a:buNone/>
            </a:pPr>
            <a:r>
              <a:rPr lang="en-IN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889078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SSH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Secure shell</a:t>
            </a:r>
          </a:p>
          <a:p>
            <a:r>
              <a:rPr lang="en-IN" dirty="0"/>
              <a:t>Data Transmission over unsecure network </a:t>
            </a:r>
          </a:p>
          <a:p>
            <a:r>
              <a:rPr lang="en-IN" dirty="0"/>
              <a:t>Provided host to host and user authentication communication</a:t>
            </a:r>
          </a:p>
        </p:txBody>
      </p:sp>
    </p:spTree>
    <p:extLst>
      <p:ext uri="{BB962C8B-B14F-4D97-AF65-F5344CB8AC3E}">
        <p14:creationId xmlns:p14="http://schemas.microsoft.com/office/powerpoint/2010/main" val="3627268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Tools:	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Online md5 calculator	</a:t>
            </a:r>
          </a:p>
          <a:p>
            <a:r>
              <a:rPr lang="en-IN" dirty="0"/>
              <a:t>Search more tool available in online</a:t>
            </a:r>
          </a:p>
        </p:txBody>
      </p:sp>
    </p:spTree>
    <p:extLst>
      <p:ext uri="{BB962C8B-B14F-4D97-AF65-F5344CB8AC3E}">
        <p14:creationId xmlns:p14="http://schemas.microsoft.com/office/powerpoint/2010/main" val="1265295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0001018.potx" id="{D19C2884-2C55-4C1A-A5C2-5D03FF1F35A4}" vid="{5F7A9C6A-558C-4654-B762-2F22BC904FAE}"/>
    </a:ext>
  </a:extLst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Chalkboard education presentation (widescreen)</Template>
  <TotalTime>5738</TotalTime>
  <Words>3143</Words>
  <Application>Microsoft Office PowerPoint</Application>
  <PresentationFormat>Custom</PresentationFormat>
  <Paragraphs>667</Paragraphs>
  <Slides>143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143</vt:i4>
      </vt:variant>
    </vt:vector>
  </HeadingPairs>
  <TitlesOfParts>
    <vt:vector size="151" baseType="lpstr">
      <vt:lpstr>Arial</vt:lpstr>
      <vt:lpstr>Arial Unicode MS</vt:lpstr>
      <vt:lpstr>Calibri</vt:lpstr>
      <vt:lpstr>Consolas</vt:lpstr>
      <vt:lpstr>Corbel</vt:lpstr>
      <vt:lpstr>Times New Roman</vt:lpstr>
      <vt:lpstr>Wingdings</vt:lpstr>
      <vt:lpstr>Chalkboard 16x9</vt:lpstr>
      <vt:lpstr>Ethical Hacking Training </vt:lpstr>
      <vt:lpstr>Agenda  </vt:lpstr>
      <vt:lpstr>Hacking short Intro </vt:lpstr>
      <vt:lpstr>Impacts of hacking</vt:lpstr>
      <vt:lpstr>Skills Required  </vt:lpstr>
      <vt:lpstr>Types of Hacker’s </vt:lpstr>
      <vt:lpstr>Phases of Hacking  </vt:lpstr>
      <vt:lpstr>RECONNAISANNCE</vt:lpstr>
      <vt:lpstr>Reconnaissance: </vt:lpstr>
      <vt:lpstr>Types of Recon [Reconnaissance]</vt:lpstr>
      <vt:lpstr>IP Address &amp; DNS information </vt:lpstr>
      <vt:lpstr>Google Dorks</vt:lpstr>
      <vt:lpstr>Way back Machine</vt:lpstr>
      <vt:lpstr>Net craft</vt:lpstr>
      <vt:lpstr>Subdomain finder</vt:lpstr>
      <vt:lpstr>Shodan.io </vt:lpstr>
      <vt:lpstr>Misc</vt:lpstr>
      <vt:lpstr>SCANNING   </vt:lpstr>
      <vt:lpstr>Scanning  </vt:lpstr>
      <vt:lpstr>Pre requisite   </vt:lpstr>
      <vt:lpstr>TCP/IP Communication</vt:lpstr>
      <vt:lpstr>TCP/IP Flags</vt:lpstr>
      <vt:lpstr>Custom packets by using flags </vt:lpstr>
      <vt:lpstr>Network Mapper [ NMAP ]</vt:lpstr>
      <vt:lpstr>Scanning Methodology  </vt:lpstr>
      <vt:lpstr>Live ports</vt:lpstr>
      <vt:lpstr>PING SWEEP </vt:lpstr>
      <vt:lpstr>How it’s works </vt:lpstr>
      <vt:lpstr>PowerPoint Presentation</vt:lpstr>
      <vt:lpstr>Open ports</vt:lpstr>
      <vt:lpstr>Scanning Techniques </vt:lpstr>
      <vt:lpstr>TCP Connect / Full open scan [-sT ] </vt:lpstr>
      <vt:lpstr>Stealth Scan [ -sS ] </vt:lpstr>
      <vt:lpstr>IDLE SCAN</vt:lpstr>
      <vt:lpstr>UDP Scanning [-sU ] </vt:lpstr>
      <vt:lpstr>ICMP scanning</vt:lpstr>
      <vt:lpstr>Reference for scanning </vt:lpstr>
      <vt:lpstr>Port Scanning Counter Measures:</vt:lpstr>
      <vt:lpstr>Evade IDS / FIREWALL </vt:lpstr>
      <vt:lpstr>Vulnerability scans</vt:lpstr>
      <vt:lpstr>Banner Grabbing [ OS fingerprinting]</vt:lpstr>
      <vt:lpstr>Banner Grabbing tools</vt:lpstr>
      <vt:lpstr>Countermeasures </vt:lpstr>
      <vt:lpstr>Build Network Diagrams</vt:lpstr>
      <vt:lpstr>Proxies</vt:lpstr>
      <vt:lpstr>Scanning Report</vt:lpstr>
      <vt:lpstr>Enumeration </vt:lpstr>
      <vt:lpstr>Enumeration </vt:lpstr>
      <vt:lpstr>PowerPoint Presentation</vt:lpstr>
      <vt:lpstr>NetBIOS</vt:lpstr>
      <vt:lpstr>How to enumerate ? </vt:lpstr>
      <vt:lpstr>Tools:  </vt:lpstr>
      <vt:lpstr>SNMP</vt:lpstr>
      <vt:lpstr>PowerPoint Presentation</vt:lpstr>
      <vt:lpstr>Tool:  </vt:lpstr>
      <vt:lpstr>SMTP &amp; DNS[ seen at RECON phase ]</vt:lpstr>
      <vt:lpstr>Tools:</vt:lpstr>
      <vt:lpstr>LDAP</vt:lpstr>
      <vt:lpstr>Countermeasures</vt:lpstr>
      <vt:lpstr>Sniffing </vt:lpstr>
      <vt:lpstr>Sniffing</vt:lpstr>
      <vt:lpstr>How sniff’s works  </vt:lpstr>
      <vt:lpstr>Sniffing Attack Method </vt:lpstr>
      <vt:lpstr>MAC sniffing</vt:lpstr>
      <vt:lpstr>ARP  sniffing</vt:lpstr>
      <vt:lpstr>DHCP sniffing</vt:lpstr>
      <vt:lpstr>DHCP Attack:</vt:lpstr>
      <vt:lpstr>DNS sniffing </vt:lpstr>
      <vt:lpstr>Sniffing Tools</vt:lpstr>
      <vt:lpstr>LIVE DEMO</vt:lpstr>
      <vt:lpstr>Sniffing Attack Detection techniques</vt:lpstr>
      <vt:lpstr>Counter measures</vt:lpstr>
      <vt:lpstr>Denial of service </vt:lpstr>
      <vt:lpstr>Denial of service </vt:lpstr>
      <vt:lpstr>PowerPoint Presentation</vt:lpstr>
      <vt:lpstr>Techniques </vt:lpstr>
      <vt:lpstr>Botnet  </vt:lpstr>
      <vt:lpstr>DDOS TOOLS:  </vt:lpstr>
      <vt:lpstr>Countermeasures </vt:lpstr>
      <vt:lpstr>Resources: </vt:lpstr>
      <vt:lpstr>PowerPoint Presentation</vt:lpstr>
      <vt:lpstr>Social Engineering </vt:lpstr>
      <vt:lpstr>Social Engineering </vt:lpstr>
      <vt:lpstr>Why it’s effective</vt:lpstr>
      <vt:lpstr>Phases in Social Engineering </vt:lpstr>
      <vt:lpstr>Types of social Engineering  </vt:lpstr>
      <vt:lpstr>Phishing </vt:lpstr>
      <vt:lpstr>Counter measures</vt:lpstr>
      <vt:lpstr>Cryptography</vt:lpstr>
      <vt:lpstr>Objectives </vt:lpstr>
      <vt:lpstr>Types of encryption </vt:lpstr>
      <vt:lpstr>Eagle view of encryption Algorithm</vt:lpstr>
      <vt:lpstr>Based on type of input data </vt:lpstr>
      <vt:lpstr>Based on type of input key </vt:lpstr>
      <vt:lpstr>Digital signature </vt:lpstr>
      <vt:lpstr>RSA [Rivest shamir adleman]  </vt:lpstr>
      <vt:lpstr>Hashing</vt:lpstr>
      <vt:lpstr>SSH </vt:lpstr>
      <vt:lpstr>Tools: </vt:lpstr>
      <vt:lpstr>Public Key Instructure</vt:lpstr>
      <vt:lpstr>PKI Working Model</vt:lpstr>
      <vt:lpstr>Certificate Authority  </vt:lpstr>
      <vt:lpstr>Signed vs self certificate </vt:lpstr>
      <vt:lpstr>Email Encryption </vt:lpstr>
      <vt:lpstr>PGP</vt:lpstr>
      <vt:lpstr>SSL</vt:lpstr>
      <vt:lpstr>TLS</vt:lpstr>
      <vt:lpstr>Disk Encryption </vt:lpstr>
      <vt:lpstr>Tools: </vt:lpstr>
      <vt:lpstr>Cryptography Toolkit  </vt:lpstr>
      <vt:lpstr>Cryptography attacks</vt:lpstr>
      <vt:lpstr>Cryptanalysis tools</vt:lpstr>
      <vt:lpstr>Web Hacking </vt:lpstr>
      <vt:lpstr>Agenda </vt:lpstr>
      <vt:lpstr>Web Hacking Intro </vt:lpstr>
      <vt:lpstr>How web works</vt:lpstr>
      <vt:lpstr>Web threats</vt:lpstr>
      <vt:lpstr>Command Injection</vt:lpstr>
      <vt:lpstr>SQL Injection</vt:lpstr>
      <vt:lpstr>File Inclusion</vt:lpstr>
      <vt:lpstr>Malicious file Upload </vt:lpstr>
      <vt:lpstr>XSS</vt:lpstr>
      <vt:lpstr>CSRF</vt:lpstr>
      <vt:lpstr>Session Hijacking</vt:lpstr>
      <vt:lpstr>Web Hacking tools</vt:lpstr>
      <vt:lpstr>Counter measures</vt:lpstr>
      <vt:lpstr>Evading IDS/IPS, Firewalls &amp; Honeypots </vt:lpstr>
      <vt:lpstr>IDS [ Intrusion Detection System ]</vt:lpstr>
      <vt:lpstr>How IDS works</vt:lpstr>
      <vt:lpstr>IPS [ Intrusion Prevention system ]</vt:lpstr>
      <vt:lpstr>PowerPoint Presentation</vt:lpstr>
      <vt:lpstr>PowerPoint Presentation</vt:lpstr>
      <vt:lpstr>Evading IDS</vt:lpstr>
      <vt:lpstr>TOOLS</vt:lpstr>
      <vt:lpstr>COUNTER MEASURES</vt:lpstr>
      <vt:lpstr>FIREWALLS</vt:lpstr>
      <vt:lpstr>EVADING FIREWALLS</vt:lpstr>
      <vt:lpstr>TOOLS</vt:lpstr>
      <vt:lpstr>COUNTER MEASURES</vt:lpstr>
      <vt:lpstr>HONEYPOTS</vt:lpstr>
      <vt:lpstr>DETECTING HONEYPOTS</vt:lpstr>
      <vt:lpstr>COUNTER MEASURES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Ethical Hacking Training</dc:title>
  <dc:creator>Windows User</dc:creator>
  <cp:lastModifiedBy>Sathees Kumar M D</cp:lastModifiedBy>
  <cp:revision>144</cp:revision>
  <dcterms:created xsi:type="dcterms:W3CDTF">2019-04-06T05:03:29Z</dcterms:created>
  <dcterms:modified xsi:type="dcterms:W3CDTF">2019-05-27T06:44:37Z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633b888-ae0d-4341-a75f-06e04137d755_Enabled">
    <vt:lpwstr>True</vt:lpwstr>
  </property>
  <property fmtid="{D5CDD505-2E9C-101B-9397-08002B2CF9AE}" pid="3" name="MSIP_Label_0633b888-ae0d-4341-a75f-06e04137d755_SiteId">
    <vt:lpwstr>bea78b3c-4cdb-4130-854a-1d193232e5f4</vt:lpwstr>
  </property>
  <property fmtid="{D5CDD505-2E9C-101B-9397-08002B2CF9AE}" pid="4" name="MSIP_Label_0633b888-ae0d-4341-a75f-06e04137d755_Owner">
    <vt:lpwstr>satheesk@juniper.net</vt:lpwstr>
  </property>
  <property fmtid="{D5CDD505-2E9C-101B-9397-08002B2CF9AE}" pid="5" name="MSIP_Label_0633b888-ae0d-4341-a75f-06e04137d755_SetDate">
    <vt:lpwstr>2019-05-26T12:46:11.9038578Z</vt:lpwstr>
  </property>
  <property fmtid="{D5CDD505-2E9C-101B-9397-08002B2CF9AE}" pid="6" name="MSIP_Label_0633b888-ae0d-4341-a75f-06e04137d755_Name">
    <vt:lpwstr>Juniper Internal</vt:lpwstr>
  </property>
  <property fmtid="{D5CDD505-2E9C-101B-9397-08002B2CF9AE}" pid="7" name="MSIP_Label_0633b888-ae0d-4341-a75f-06e04137d755_Application">
    <vt:lpwstr>Microsoft Azure Information Protection</vt:lpwstr>
  </property>
  <property fmtid="{D5CDD505-2E9C-101B-9397-08002B2CF9AE}" pid="8" name="MSIP_Label_0633b888-ae0d-4341-a75f-06e04137d755_ActionId">
    <vt:lpwstr>e714129f-249c-48cf-a5f8-4c8c90cba3f7</vt:lpwstr>
  </property>
  <property fmtid="{D5CDD505-2E9C-101B-9397-08002B2CF9AE}" pid="9" name="MSIP_Label_0633b888-ae0d-4341-a75f-06e04137d755_Extended_MSFT_Method">
    <vt:lpwstr>Automatic</vt:lpwstr>
  </property>
  <property fmtid="{D5CDD505-2E9C-101B-9397-08002B2CF9AE}" pid="10" name="Sensitivity">
    <vt:lpwstr>Juniper Internal</vt:lpwstr>
  </property>
</Properties>
</file>

<file path=docProps/thumbnail.jpeg>
</file>